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604" r:id="rId3"/>
    <p:sldId id="605" r:id="rId4"/>
    <p:sldId id="606" r:id="rId5"/>
    <p:sldId id="607" r:id="rId6"/>
    <p:sldId id="608" r:id="rId7"/>
    <p:sldId id="540" r:id="rId8"/>
    <p:sldId id="541" r:id="rId9"/>
    <p:sldId id="570" r:id="rId10"/>
    <p:sldId id="571" r:id="rId11"/>
    <p:sldId id="572" r:id="rId12"/>
    <p:sldId id="573" r:id="rId13"/>
    <p:sldId id="574" r:id="rId14"/>
    <p:sldId id="575" r:id="rId15"/>
    <p:sldId id="576" r:id="rId16"/>
    <p:sldId id="577" r:id="rId17"/>
    <p:sldId id="578" r:id="rId18"/>
    <p:sldId id="579" r:id="rId19"/>
    <p:sldId id="580" r:id="rId20"/>
    <p:sldId id="581" r:id="rId21"/>
    <p:sldId id="582" r:id="rId22"/>
    <p:sldId id="583" r:id="rId23"/>
    <p:sldId id="584" r:id="rId24"/>
    <p:sldId id="585" r:id="rId25"/>
    <p:sldId id="586" r:id="rId26"/>
    <p:sldId id="587" r:id="rId27"/>
    <p:sldId id="588" r:id="rId28"/>
    <p:sldId id="589" r:id="rId29"/>
    <p:sldId id="590" r:id="rId30"/>
    <p:sldId id="591" r:id="rId31"/>
    <p:sldId id="592" r:id="rId32"/>
    <p:sldId id="593" r:id="rId33"/>
    <p:sldId id="594" r:id="rId34"/>
    <p:sldId id="595" r:id="rId35"/>
    <p:sldId id="596" r:id="rId36"/>
    <p:sldId id="597" r:id="rId37"/>
    <p:sldId id="600" r:id="rId38"/>
    <p:sldId id="601" r:id="rId39"/>
    <p:sldId id="602" r:id="rId40"/>
    <p:sldId id="60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604"/>
            <p14:sldId id="605"/>
            <p14:sldId id="606"/>
            <p14:sldId id="607"/>
            <p14:sldId id="608"/>
            <p14:sldId id="540"/>
            <p14:sldId id="541"/>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96"/>
            <p14:sldId id="597"/>
            <p14:sldId id="600"/>
            <p14:sldId id="601"/>
            <p14:sldId id="602"/>
            <p14:sldId id="6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2066" autoAdjust="0"/>
  </p:normalViewPr>
  <p:slideViewPr>
    <p:cSldViewPr>
      <p:cViewPr varScale="1">
        <p:scale>
          <a:sx n="70" d="100"/>
          <a:sy n="70" d="100"/>
        </p:scale>
        <p:origin x="1086" y="3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11/5/2020</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11/5/2020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11/5/2020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11/5/2020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11/5/2020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11/5/2020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11/5/2020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11/5/2020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11/5/2020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Computational Physics</a:t>
            </a:r>
            <a:br>
              <a:rPr lang="en-US" dirty="0" smtClean="0"/>
            </a:br>
            <a:r>
              <a:rPr lang="en-US" dirty="0" smtClean="0"/>
              <a:t>(Lecture </a:t>
            </a:r>
            <a:r>
              <a:rPr lang="en-US" dirty="0" smtClean="0"/>
              <a:t>17)</a:t>
            </a:r>
            <a:r>
              <a:rPr lang="en-US" dirty="0" smtClean="0"/>
              <a:t>	</a:t>
            </a:r>
            <a:endParaRPr lang="en-US" dirty="0"/>
          </a:p>
        </p:txBody>
      </p:sp>
      <p:sp>
        <p:nvSpPr>
          <p:cNvPr id="3" name="副标题 2"/>
          <p:cNvSpPr>
            <a:spLocks noGrp="1"/>
          </p:cNvSpPr>
          <p:nvPr>
            <p:ph type="subTitle" idx="1"/>
          </p:nvPr>
        </p:nvSpPr>
        <p:spPr/>
        <p:txBody>
          <a:bodyPr/>
          <a:lstStyle/>
          <a:p>
            <a:r>
              <a:rPr lang="en-US" dirty="0" smtClean="0"/>
              <a:t>PHY4061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This means we can develop numerical schemes for equations with </a:t>
            </a:r>
            <a:r>
              <a:rPr lang="en-US" dirty="0" smtClean="0"/>
              <a:t>first-order time </a:t>
            </a:r>
            <a:r>
              <a:rPr lang="en-US" dirty="0"/>
              <a:t>derivatives only. </a:t>
            </a:r>
            <a:endParaRPr lang="en-US" dirty="0" smtClean="0"/>
          </a:p>
          <a:p>
            <a:r>
              <a:rPr lang="en-US" dirty="0" smtClean="0"/>
              <a:t>In </a:t>
            </a:r>
            <a:r>
              <a:rPr lang="en-US" dirty="0"/>
              <a:t>the case of higher-order time derivatives, we </a:t>
            </a:r>
            <a:r>
              <a:rPr lang="en-US" dirty="0" smtClean="0"/>
              <a:t>will always </a:t>
            </a:r>
            <a:r>
              <a:rPr lang="en-US" dirty="0"/>
              <a:t>introduce new variables to reduce the higher-order equation to a </a:t>
            </a:r>
            <a:r>
              <a:rPr lang="en-US" dirty="0" smtClean="0"/>
              <a:t>first order</a:t>
            </a:r>
            <a:r>
              <a:rPr lang="en-US" dirty="0"/>
              <a:t> </a:t>
            </a:r>
            <a:r>
              <a:rPr lang="en-US" dirty="0" smtClean="0"/>
              <a:t>equation </a:t>
            </a:r>
            <a:r>
              <a:rPr lang="en-US" dirty="0"/>
              <a:t>set. </a:t>
            </a:r>
            <a:endParaRPr lang="en-US" dirty="0" smtClean="0"/>
          </a:p>
          <a:p>
            <a:r>
              <a:rPr lang="en-US" dirty="0"/>
              <a:t>A</a:t>
            </a:r>
            <a:r>
              <a:rPr lang="en-US" dirty="0" smtClean="0"/>
              <a:t>fter </a:t>
            </a:r>
            <a:r>
              <a:rPr lang="en-US" dirty="0"/>
              <a:t>discretization of the spatial variables, we have practically the </a:t>
            </a:r>
            <a:r>
              <a:rPr lang="en-US" dirty="0" smtClean="0"/>
              <a:t>same initial-value </a:t>
            </a:r>
            <a:r>
              <a:rPr lang="en-US" dirty="0"/>
              <a:t>problem as that discussed in </a:t>
            </a:r>
            <a:r>
              <a:rPr lang="en-US" dirty="0" smtClean="0"/>
              <a:t>ODE Chapter. </a:t>
            </a:r>
          </a:p>
          <a:p>
            <a:pPr lvl="1"/>
            <a:r>
              <a:rPr lang="en-US" dirty="0" smtClean="0"/>
              <a:t>However</a:t>
            </a:r>
            <a:r>
              <a:rPr lang="en-US" dirty="0"/>
              <a:t>, there is one </a:t>
            </a:r>
            <a:r>
              <a:rPr lang="en-US" dirty="0" smtClean="0"/>
              <a:t>more complication</a:t>
            </a:r>
            <a:r>
              <a:rPr lang="en-US" dirty="0"/>
              <a:t>. </a:t>
            </a:r>
            <a:endParaRPr lang="en-US" dirty="0" smtClean="0"/>
          </a:p>
          <a:p>
            <a:pPr lvl="1"/>
            <a:r>
              <a:rPr lang="en-US" dirty="0" smtClean="0"/>
              <a:t>The </a:t>
            </a:r>
            <a:r>
              <a:rPr lang="en-US" dirty="0"/>
              <a:t>specific scheme used to discretize the spatial variables as </a:t>
            </a:r>
            <a:r>
              <a:rPr lang="en-US" dirty="0" smtClean="0"/>
              <a:t>well as </a:t>
            </a:r>
            <a:r>
              <a:rPr lang="en-US" dirty="0"/>
              <a:t>the time variable will certainly affect the stability and accuracy of the solution</a:t>
            </a:r>
            <a:r>
              <a:rPr lang="en-US" dirty="0" smtClean="0"/>
              <a:t>.</a:t>
            </a:r>
            <a:endParaRPr lang="en-US" dirty="0"/>
          </a:p>
        </p:txBody>
      </p:sp>
    </p:spTree>
    <p:extLst>
      <p:ext uri="{BB962C8B-B14F-4D97-AF65-F5344CB8AC3E}">
        <p14:creationId xmlns:p14="http://schemas.microsoft.com/office/powerpoint/2010/main" val="4072316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T</a:t>
            </a:r>
            <a:r>
              <a:rPr lang="en-US" dirty="0" smtClean="0"/>
              <a:t>o </a:t>
            </a:r>
            <a:r>
              <a:rPr lang="en-US" dirty="0"/>
              <a:t>analyze the stability of the problem, let us first consider the </a:t>
            </a:r>
            <a:r>
              <a:rPr lang="en-US" dirty="0" smtClean="0"/>
              <a:t>one dimensional</a:t>
            </a:r>
            <a:r>
              <a:rPr lang="en-US" dirty="0"/>
              <a:t> </a:t>
            </a:r>
            <a:r>
              <a:rPr lang="en-US" dirty="0" smtClean="0"/>
              <a:t>diffusion equation:</a:t>
            </a:r>
          </a:p>
          <a:p>
            <a:endParaRPr lang="en-US" dirty="0"/>
          </a:p>
          <a:p>
            <a:pPr marL="0" indent="0">
              <a:buNone/>
            </a:pPr>
            <a:endParaRPr lang="en-US" dirty="0" smtClean="0"/>
          </a:p>
          <a:p>
            <a:r>
              <a:rPr lang="en-US" dirty="0" smtClean="0"/>
              <a:t>If </a:t>
            </a:r>
            <a:r>
              <a:rPr lang="en-US" dirty="0"/>
              <a:t>we </a:t>
            </a:r>
            <a:r>
              <a:rPr lang="en-US" dirty="0" smtClean="0"/>
              <a:t>discretize</a:t>
            </a:r>
          </a:p>
          <a:p>
            <a:pPr lvl="1"/>
            <a:r>
              <a:rPr lang="en-US" dirty="0" smtClean="0"/>
              <a:t> </a:t>
            </a:r>
            <a:r>
              <a:rPr lang="en-US" dirty="0"/>
              <a:t>the first-order time derivative by means of the two-point </a:t>
            </a:r>
            <a:r>
              <a:rPr lang="en-US" dirty="0" smtClean="0"/>
              <a:t>formula with </a:t>
            </a:r>
            <a:r>
              <a:rPr lang="en-US" dirty="0"/>
              <a:t>an interval </a:t>
            </a:r>
            <a:r>
              <a:rPr lang="en-US" i="1" dirty="0"/>
              <a:t>τ </a:t>
            </a:r>
            <a:endParaRPr lang="en-US" dirty="0" smtClean="0"/>
          </a:p>
          <a:p>
            <a:pPr lvl="1"/>
            <a:r>
              <a:rPr lang="en-US" dirty="0" smtClean="0"/>
              <a:t> </a:t>
            </a:r>
            <a:r>
              <a:rPr lang="en-US" dirty="0"/>
              <a:t>the second-order spatial derivative by means of </a:t>
            </a:r>
            <a:r>
              <a:rPr lang="en-US" dirty="0" smtClean="0"/>
              <a:t>the three-point </a:t>
            </a:r>
            <a:r>
              <a:rPr lang="en-US" dirty="0"/>
              <a:t>formula with an interval </a:t>
            </a:r>
            <a:r>
              <a:rPr lang="en-US" i="1" dirty="0"/>
              <a:t>h</a:t>
            </a:r>
            <a:r>
              <a:rPr lang="en-US" dirty="0"/>
              <a:t>, we obtain a difference equation</a:t>
            </a:r>
          </a:p>
          <a:p>
            <a:r>
              <a:rPr lang="fr-FR" i="1" dirty="0" smtClean="0"/>
              <a:t>n</a:t>
            </a:r>
            <a:r>
              <a:rPr lang="fr-FR" i="1" baseline="-25000" dirty="0" smtClean="0"/>
              <a:t>i</a:t>
            </a:r>
            <a:r>
              <a:rPr lang="fr-FR" i="1" dirty="0" smtClean="0"/>
              <a:t> </a:t>
            </a:r>
            <a:r>
              <a:rPr lang="fr-FR" dirty="0"/>
              <a:t>(</a:t>
            </a:r>
            <a:r>
              <a:rPr lang="fr-FR" i="1" dirty="0"/>
              <a:t>t </a:t>
            </a:r>
            <a:r>
              <a:rPr lang="fr-FR" dirty="0"/>
              <a:t>+ </a:t>
            </a:r>
            <a:r>
              <a:rPr lang="fr-FR" i="1" dirty="0"/>
              <a:t>τ </a:t>
            </a:r>
            <a:r>
              <a:rPr lang="fr-FR" dirty="0"/>
              <a:t>) = </a:t>
            </a:r>
            <a:r>
              <a:rPr lang="fr-FR" i="1" dirty="0" smtClean="0"/>
              <a:t>n</a:t>
            </a:r>
            <a:r>
              <a:rPr lang="fr-FR" i="1" baseline="-25000" dirty="0" smtClean="0"/>
              <a:t>i</a:t>
            </a:r>
            <a:r>
              <a:rPr lang="fr-FR" i="1" dirty="0" smtClean="0"/>
              <a:t> </a:t>
            </a:r>
            <a:r>
              <a:rPr lang="fr-FR" dirty="0"/>
              <a:t>(</a:t>
            </a:r>
            <a:r>
              <a:rPr lang="fr-FR" i="1" dirty="0"/>
              <a:t>t</a:t>
            </a:r>
            <a:r>
              <a:rPr lang="fr-FR" dirty="0"/>
              <a:t>) + </a:t>
            </a:r>
            <a:r>
              <a:rPr lang="fr-FR" i="1" dirty="0"/>
              <a:t>γ </a:t>
            </a:r>
            <a:r>
              <a:rPr lang="fr-FR" dirty="0"/>
              <a:t>[</a:t>
            </a:r>
            <a:r>
              <a:rPr lang="fr-FR" i="1" dirty="0" smtClean="0"/>
              <a:t>n</a:t>
            </a:r>
            <a:r>
              <a:rPr lang="fr-FR" i="1" baseline="-25000" dirty="0" smtClean="0"/>
              <a:t>i</a:t>
            </a:r>
            <a:r>
              <a:rPr lang="fr-FR" baseline="-25000" dirty="0" smtClean="0"/>
              <a:t>+1</a:t>
            </a:r>
            <a:r>
              <a:rPr lang="fr-FR" dirty="0" smtClean="0"/>
              <a:t> (</a:t>
            </a:r>
            <a:r>
              <a:rPr lang="fr-FR" i="1" dirty="0" smtClean="0"/>
              <a:t>t</a:t>
            </a:r>
            <a:r>
              <a:rPr lang="fr-FR" dirty="0"/>
              <a:t>) + </a:t>
            </a:r>
            <a:r>
              <a:rPr lang="fr-FR" i="1" dirty="0" smtClean="0"/>
              <a:t>n</a:t>
            </a:r>
            <a:r>
              <a:rPr lang="fr-FR" i="1" baseline="-25000" dirty="0" smtClean="0"/>
              <a:t>i</a:t>
            </a:r>
            <a:r>
              <a:rPr lang="fr-FR" baseline="-25000" dirty="0"/>
              <a:t>−</a:t>
            </a:r>
            <a:r>
              <a:rPr lang="fr-FR" baseline="-25000" dirty="0" smtClean="0"/>
              <a:t>1</a:t>
            </a:r>
            <a:r>
              <a:rPr lang="fr-FR" dirty="0" smtClean="0"/>
              <a:t> (</a:t>
            </a:r>
            <a:r>
              <a:rPr lang="fr-FR" i="1" dirty="0"/>
              <a:t>t</a:t>
            </a:r>
            <a:r>
              <a:rPr lang="fr-FR" dirty="0"/>
              <a:t>) − </a:t>
            </a:r>
            <a:r>
              <a:rPr lang="fr-FR" dirty="0" smtClean="0"/>
              <a:t>2</a:t>
            </a:r>
            <a:r>
              <a:rPr lang="fr-FR" i="1" dirty="0" smtClean="0"/>
              <a:t>n</a:t>
            </a:r>
            <a:r>
              <a:rPr lang="fr-FR" i="1" baseline="-25000" dirty="0" smtClean="0"/>
              <a:t>i</a:t>
            </a:r>
            <a:r>
              <a:rPr lang="fr-FR" i="1" dirty="0" smtClean="0"/>
              <a:t> </a:t>
            </a:r>
            <a:r>
              <a:rPr lang="fr-FR" dirty="0"/>
              <a:t>(</a:t>
            </a:r>
            <a:r>
              <a:rPr lang="fr-FR" i="1" dirty="0"/>
              <a:t>t</a:t>
            </a:r>
            <a:r>
              <a:rPr lang="fr-FR" dirty="0"/>
              <a:t>)] + </a:t>
            </a:r>
            <a:r>
              <a:rPr lang="fr-FR" i="1" dirty="0"/>
              <a:t>τ </a:t>
            </a:r>
            <a:r>
              <a:rPr lang="fr-FR" i="1" dirty="0" smtClean="0"/>
              <a:t>S</a:t>
            </a:r>
            <a:r>
              <a:rPr lang="fr-FR" i="1" baseline="-25000" dirty="0" smtClean="0"/>
              <a:t>i</a:t>
            </a:r>
            <a:r>
              <a:rPr lang="fr-FR" i="1" dirty="0" smtClean="0"/>
              <a:t> </a:t>
            </a:r>
            <a:r>
              <a:rPr lang="fr-FR" dirty="0" smtClean="0"/>
              <a:t>(</a:t>
            </a:r>
            <a:r>
              <a:rPr lang="fr-FR" i="1" dirty="0" smtClean="0"/>
              <a:t>t</a:t>
            </a:r>
            <a:r>
              <a:rPr lang="fr-FR" dirty="0" smtClean="0"/>
              <a:t>)</a:t>
            </a:r>
            <a:r>
              <a:rPr lang="fr-FR" i="1" dirty="0" smtClean="0"/>
              <a:t>,</a:t>
            </a:r>
          </a:p>
          <a:p>
            <a:pPr lvl="1"/>
            <a:r>
              <a:rPr lang="en-US" dirty="0"/>
              <a:t>which is the result of the Euler </a:t>
            </a:r>
            <a:r>
              <a:rPr lang="en-US" dirty="0" smtClean="0"/>
              <a:t>method</a:t>
            </a:r>
          </a:p>
          <a:p>
            <a:endParaRPr lang="en-US" dirty="0" smtClean="0"/>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10" t="34791" r="46354" b="58334"/>
          <a:stretch/>
        </p:blipFill>
        <p:spPr bwMode="auto">
          <a:xfrm>
            <a:off x="3491880" y="2420888"/>
            <a:ext cx="4490481" cy="100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445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Here </a:t>
            </a:r>
            <a:r>
              <a:rPr lang="en-US" i="1" dirty="0"/>
              <a:t>γ </a:t>
            </a:r>
            <a:r>
              <a:rPr lang="en-US" dirty="0"/>
              <a:t>= </a:t>
            </a:r>
            <a:r>
              <a:rPr lang="en-US" i="1" dirty="0" err="1" smtClean="0"/>
              <a:t>Dτ</a:t>
            </a:r>
            <a:r>
              <a:rPr lang="en-US" i="1" dirty="0" smtClean="0"/>
              <a:t>/h</a:t>
            </a:r>
            <a:r>
              <a:rPr lang="en-US" baseline="30000" dirty="0" smtClean="0"/>
              <a:t>2</a:t>
            </a:r>
            <a:r>
              <a:rPr lang="en-US" dirty="0" smtClean="0"/>
              <a:t> </a:t>
            </a:r>
            <a:r>
              <a:rPr lang="en-US" dirty="0"/>
              <a:t>is a measure of the </a:t>
            </a:r>
            <a:r>
              <a:rPr lang="en-US" dirty="0" smtClean="0"/>
              <a:t>relative sizes </a:t>
            </a:r>
            <a:r>
              <a:rPr lang="en-US" dirty="0"/>
              <a:t>between the space and the time intervals. </a:t>
            </a:r>
            <a:endParaRPr lang="en-US" dirty="0" smtClean="0"/>
          </a:p>
          <a:p>
            <a:pPr lvl="1"/>
            <a:r>
              <a:rPr lang="en-US" dirty="0" smtClean="0"/>
              <a:t>Note </a:t>
            </a:r>
            <a:r>
              <a:rPr lang="en-US" dirty="0"/>
              <a:t>that we have used </a:t>
            </a:r>
            <a:r>
              <a:rPr lang="en-US" i="1" dirty="0" err="1" smtClean="0"/>
              <a:t>n</a:t>
            </a:r>
            <a:r>
              <a:rPr lang="en-US" i="1" baseline="-25000" dirty="0" err="1" smtClean="0"/>
              <a:t>i</a:t>
            </a:r>
            <a:r>
              <a:rPr lang="en-US" i="1" dirty="0" smtClean="0"/>
              <a:t> </a:t>
            </a:r>
            <a:r>
              <a:rPr lang="en-US" dirty="0"/>
              <a:t>(</a:t>
            </a:r>
            <a:r>
              <a:rPr lang="en-US" i="1" dirty="0"/>
              <a:t>t</a:t>
            </a:r>
            <a:r>
              <a:rPr lang="en-US" dirty="0"/>
              <a:t>) </a:t>
            </a:r>
            <a:r>
              <a:rPr lang="en-US" dirty="0" smtClean="0"/>
              <a:t>=</a:t>
            </a:r>
            <a:r>
              <a:rPr lang="en-US" i="1" dirty="0" smtClean="0"/>
              <a:t>n</a:t>
            </a:r>
            <a:r>
              <a:rPr lang="en-US" dirty="0" smtClean="0"/>
              <a:t>(</a:t>
            </a:r>
            <a:r>
              <a:rPr lang="en-US" i="1" dirty="0" smtClean="0"/>
              <a:t>x</a:t>
            </a:r>
            <a:r>
              <a:rPr lang="en-US" i="1" baseline="-25000" dirty="0" smtClean="0"/>
              <a:t>i</a:t>
            </a:r>
            <a:r>
              <a:rPr lang="en-US" i="1" dirty="0" smtClean="0"/>
              <a:t> </a:t>
            </a:r>
            <a:r>
              <a:rPr lang="en-US" i="1" dirty="0"/>
              <a:t>, t</a:t>
            </a:r>
            <a:r>
              <a:rPr lang="en-US" dirty="0"/>
              <a:t>) for notational convenience. </a:t>
            </a:r>
            <a:endParaRPr lang="en-US" dirty="0" smtClean="0"/>
          </a:p>
          <a:p>
            <a:r>
              <a:rPr lang="en-US" dirty="0" smtClean="0"/>
              <a:t>So </a:t>
            </a:r>
            <a:r>
              <a:rPr lang="en-US" dirty="0"/>
              <a:t>the problem is solved if we know </a:t>
            </a:r>
            <a:r>
              <a:rPr lang="en-US" dirty="0" smtClean="0"/>
              <a:t>the initial </a:t>
            </a:r>
            <a:r>
              <a:rPr lang="en-US" dirty="0"/>
              <a:t>value </a:t>
            </a:r>
            <a:r>
              <a:rPr lang="en-US" i="1" dirty="0"/>
              <a:t>n</a:t>
            </a:r>
            <a:r>
              <a:rPr lang="en-US" dirty="0"/>
              <a:t>(</a:t>
            </a:r>
            <a:r>
              <a:rPr lang="en-US" i="1" dirty="0"/>
              <a:t>x, </a:t>
            </a:r>
            <a:r>
              <a:rPr lang="en-US" dirty="0"/>
              <a:t>0) and the source </a:t>
            </a:r>
            <a:r>
              <a:rPr lang="en-US" i="1" dirty="0"/>
              <a:t>S</a:t>
            </a:r>
            <a:r>
              <a:rPr lang="en-US" dirty="0"/>
              <a:t>(</a:t>
            </a:r>
            <a:r>
              <a:rPr lang="en-US" i="1" dirty="0"/>
              <a:t>x, t</a:t>
            </a:r>
            <a:r>
              <a:rPr lang="en-US" dirty="0"/>
              <a:t>). </a:t>
            </a:r>
            <a:endParaRPr lang="en-US" dirty="0" smtClean="0"/>
          </a:p>
          <a:p>
            <a:r>
              <a:rPr lang="en-US" dirty="0" smtClean="0"/>
              <a:t>However</a:t>
            </a:r>
            <a:r>
              <a:rPr lang="en-US" dirty="0"/>
              <a:t>, this algorithm is </a:t>
            </a:r>
            <a:r>
              <a:rPr lang="en-US" dirty="0" smtClean="0"/>
              <a:t>unstable if </a:t>
            </a:r>
            <a:r>
              <a:rPr lang="en-US" i="1" dirty="0"/>
              <a:t>γ </a:t>
            </a:r>
            <a:r>
              <a:rPr lang="en-US" dirty="0"/>
              <a:t>is significantly larger than 1</a:t>
            </a:r>
            <a:r>
              <a:rPr lang="en-US" i="1" dirty="0"/>
              <a:t>/</a:t>
            </a:r>
            <a:r>
              <a:rPr lang="en-US" dirty="0"/>
              <a:t>2. </a:t>
            </a:r>
          </a:p>
        </p:txBody>
      </p:sp>
    </p:spTree>
    <p:extLst>
      <p:ext uri="{BB962C8B-B14F-4D97-AF65-F5344CB8AC3E}">
        <p14:creationId xmlns:p14="http://schemas.microsoft.com/office/powerpoint/2010/main" val="2670424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0000" lnSpcReduction="20000"/>
          </a:bodyPr>
          <a:lstStyle/>
          <a:p>
            <a:r>
              <a:rPr lang="en-US" dirty="0"/>
              <a:t>A better scheme is the Crank–Nicolson method, </a:t>
            </a:r>
            <a:endParaRPr lang="en-US" dirty="0" smtClean="0"/>
          </a:p>
          <a:p>
            <a:pPr lvl="1"/>
            <a:r>
              <a:rPr lang="en-US" dirty="0" smtClean="0"/>
              <a:t>which </a:t>
            </a:r>
            <a:r>
              <a:rPr lang="en-US" dirty="0"/>
              <a:t>modifies the </a:t>
            </a:r>
            <a:r>
              <a:rPr lang="en-US" dirty="0" smtClean="0"/>
              <a:t>Euler method </a:t>
            </a:r>
            <a:r>
              <a:rPr lang="en-US" dirty="0"/>
              <a:t>by using the average of the second-order spatial derivative and the </a:t>
            </a:r>
            <a:r>
              <a:rPr lang="en-US" dirty="0" smtClean="0"/>
              <a:t>source at </a:t>
            </a:r>
            <a:r>
              <a:rPr lang="en-US" i="1" dirty="0"/>
              <a:t>t </a:t>
            </a:r>
            <a:r>
              <a:rPr lang="en-US" dirty="0"/>
              <a:t>and </a:t>
            </a:r>
            <a:r>
              <a:rPr lang="en-US" i="1" dirty="0"/>
              <a:t>t </a:t>
            </a:r>
            <a:r>
              <a:rPr lang="en-US" dirty="0"/>
              <a:t>+ </a:t>
            </a:r>
            <a:r>
              <a:rPr lang="en-US" i="1" dirty="0"/>
              <a:t>τ </a:t>
            </a:r>
            <a:r>
              <a:rPr lang="en-US" dirty="0"/>
              <a:t>on the right-hand side of the equation, </a:t>
            </a:r>
            <a:endParaRPr lang="en-US" dirty="0" smtClean="0"/>
          </a:p>
          <a:p>
            <a:pPr lvl="1"/>
            <a:r>
              <a:rPr lang="en-US" dirty="0" smtClean="0"/>
              <a:t>resulting in: </a:t>
            </a:r>
            <a:r>
              <a:rPr lang="fr-FR" i="1" dirty="0" smtClean="0"/>
              <a:t>n</a:t>
            </a:r>
            <a:r>
              <a:rPr lang="fr-FR" i="1" baseline="-25000" dirty="0" smtClean="0"/>
              <a:t>i</a:t>
            </a:r>
            <a:r>
              <a:rPr lang="fr-FR" i="1" dirty="0" smtClean="0"/>
              <a:t> </a:t>
            </a:r>
            <a:r>
              <a:rPr lang="fr-FR" dirty="0"/>
              <a:t>(</a:t>
            </a:r>
            <a:r>
              <a:rPr lang="fr-FR" i="1" dirty="0"/>
              <a:t>t </a:t>
            </a:r>
            <a:r>
              <a:rPr lang="fr-FR" dirty="0"/>
              <a:t>+ </a:t>
            </a:r>
            <a:r>
              <a:rPr lang="fr-FR" i="1" dirty="0"/>
              <a:t>τ </a:t>
            </a:r>
            <a:r>
              <a:rPr lang="fr-FR" dirty="0"/>
              <a:t>) = </a:t>
            </a:r>
            <a:r>
              <a:rPr lang="fr-FR" i="1" dirty="0" smtClean="0"/>
              <a:t>n</a:t>
            </a:r>
            <a:r>
              <a:rPr lang="fr-FR" i="1" baseline="-25000" dirty="0" smtClean="0"/>
              <a:t>i</a:t>
            </a:r>
            <a:r>
              <a:rPr lang="fr-FR" i="1" dirty="0" smtClean="0"/>
              <a:t> </a:t>
            </a:r>
            <a:r>
              <a:rPr lang="fr-FR" dirty="0"/>
              <a:t>(</a:t>
            </a:r>
            <a:r>
              <a:rPr lang="fr-FR" i="1" dirty="0"/>
              <a:t>t</a:t>
            </a:r>
            <a:r>
              <a:rPr lang="fr-FR" dirty="0"/>
              <a:t>) + </a:t>
            </a:r>
            <a:r>
              <a:rPr lang="fr-FR" dirty="0" smtClean="0"/>
              <a:t>1/2{[</a:t>
            </a:r>
            <a:r>
              <a:rPr lang="fr-FR" i="1" dirty="0" smtClean="0"/>
              <a:t>H</a:t>
            </a:r>
            <a:r>
              <a:rPr lang="fr-FR" i="1" baseline="-25000" dirty="0" smtClean="0"/>
              <a:t>i</a:t>
            </a:r>
            <a:r>
              <a:rPr lang="fr-FR" i="1" dirty="0" smtClean="0"/>
              <a:t> n</a:t>
            </a:r>
            <a:r>
              <a:rPr lang="fr-FR" i="1" baseline="-25000" dirty="0" smtClean="0"/>
              <a:t>i</a:t>
            </a:r>
            <a:r>
              <a:rPr lang="fr-FR" i="1" dirty="0" smtClean="0"/>
              <a:t> </a:t>
            </a:r>
            <a:r>
              <a:rPr lang="fr-FR" dirty="0"/>
              <a:t>(</a:t>
            </a:r>
            <a:r>
              <a:rPr lang="fr-FR" i="1" dirty="0"/>
              <a:t>t</a:t>
            </a:r>
            <a:r>
              <a:rPr lang="fr-FR" dirty="0"/>
              <a:t>) + </a:t>
            </a:r>
            <a:r>
              <a:rPr lang="fr-FR" i="1" dirty="0"/>
              <a:t>τ </a:t>
            </a:r>
            <a:r>
              <a:rPr lang="fr-FR" i="1" dirty="0" smtClean="0"/>
              <a:t>S</a:t>
            </a:r>
            <a:r>
              <a:rPr lang="fr-FR" i="1" baseline="-25000" dirty="0" smtClean="0"/>
              <a:t>i</a:t>
            </a:r>
            <a:r>
              <a:rPr lang="fr-FR" i="1" dirty="0" smtClean="0"/>
              <a:t> </a:t>
            </a:r>
            <a:r>
              <a:rPr lang="fr-FR" dirty="0"/>
              <a:t>(</a:t>
            </a:r>
            <a:r>
              <a:rPr lang="fr-FR" i="1" dirty="0"/>
              <a:t>t</a:t>
            </a:r>
            <a:r>
              <a:rPr lang="fr-FR" dirty="0"/>
              <a:t>)] + [</a:t>
            </a:r>
            <a:r>
              <a:rPr lang="fr-FR" i="1" dirty="0" smtClean="0"/>
              <a:t>H</a:t>
            </a:r>
            <a:r>
              <a:rPr lang="fr-FR" i="1" baseline="-25000" dirty="0" smtClean="0"/>
              <a:t>i</a:t>
            </a:r>
            <a:r>
              <a:rPr lang="fr-FR" i="1" dirty="0" smtClean="0"/>
              <a:t> n</a:t>
            </a:r>
            <a:r>
              <a:rPr lang="fr-FR" i="1" baseline="-25000" dirty="0" smtClean="0"/>
              <a:t>i</a:t>
            </a:r>
            <a:r>
              <a:rPr lang="fr-FR" i="1" dirty="0" smtClean="0"/>
              <a:t> </a:t>
            </a:r>
            <a:r>
              <a:rPr lang="fr-FR" dirty="0"/>
              <a:t>(</a:t>
            </a:r>
            <a:r>
              <a:rPr lang="fr-FR" i="1" dirty="0"/>
              <a:t>t </a:t>
            </a:r>
            <a:r>
              <a:rPr lang="fr-FR" dirty="0"/>
              <a:t>+ </a:t>
            </a:r>
            <a:r>
              <a:rPr lang="fr-FR" i="1" dirty="0"/>
              <a:t>τ </a:t>
            </a:r>
            <a:r>
              <a:rPr lang="fr-FR" dirty="0"/>
              <a:t>) + </a:t>
            </a:r>
            <a:r>
              <a:rPr lang="fr-FR" i="1" dirty="0"/>
              <a:t>τ </a:t>
            </a:r>
            <a:r>
              <a:rPr lang="fr-FR" i="1" dirty="0" smtClean="0"/>
              <a:t>S</a:t>
            </a:r>
            <a:r>
              <a:rPr lang="fr-FR" i="1" baseline="-25000" dirty="0" smtClean="0"/>
              <a:t>i</a:t>
            </a:r>
            <a:r>
              <a:rPr lang="fr-FR" i="1" dirty="0" smtClean="0"/>
              <a:t> </a:t>
            </a:r>
            <a:r>
              <a:rPr lang="fr-FR" dirty="0"/>
              <a:t>(</a:t>
            </a:r>
            <a:r>
              <a:rPr lang="fr-FR" i="1" dirty="0"/>
              <a:t>t </a:t>
            </a:r>
            <a:r>
              <a:rPr lang="fr-FR" dirty="0"/>
              <a:t>+ </a:t>
            </a:r>
            <a:r>
              <a:rPr lang="fr-FR" i="1" dirty="0"/>
              <a:t>τ </a:t>
            </a:r>
            <a:r>
              <a:rPr lang="fr-FR" dirty="0" smtClean="0"/>
              <a:t>)]}</a:t>
            </a:r>
            <a:r>
              <a:rPr lang="fr-FR" i="1" dirty="0" smtClean="0"/>
              <a:t>,</a:t>
            </a:r>
          </a:p>
          <a:p>
            <a:pPr lvl="1"/>
            <a:r>
              <a:rPr lang="en-US" dirty="0"/>
              <a:t>where we have </a:t>
            </a:r>
            <a:r>
              <a:rPr lang="en-US" dirty="0" smtClean="0"/>
              <a:t>used </a:t>
            </a:r>
            <a:r>
              <a:rPr lang="fr-FR" i="1" dirty="0" smtClean="0"/>
              <a:t>H</a:t>
            </a:r>
            <a:r>
              <a:rPr lang="fr-FR" i="1" baseline="-25000" dirty="0" smtClean="0"/>
              <a:t>i</a:t>
            </a:r>
            <a:r>
              <a:rPr lang="fr-FR" i="1" dirty="0" smtClean="0"/>
              <a:t> n</a:t>
            </a:r>
            <a:r>
              <a:rPr lang="fr-FR" i="1" baseline="-25000" dirty="0" smtClean="0"/>
              <a:t>i</a:t>
            </a:r>
            <a:r>
              <a:rPr lang="fr-FR" sz="800" i="1" dirty="0" smtClean="0"/>
              <a:t> </a:t>
            </a:r>
            <a:r>
              <a:rPr lang="fr-FR" dirty="0"/>
              <a:t>(</a:t>
            </a:r>
            <a:r>
              <a:rPr lang="fr-FR" i="1" dirty="0"/>
              <a:t>t</a:t>
            </a:r>
            <a:r>
              <a:rPr lang="fr-FR" dirty="0"/>
              <a:t>) = </a:t>
            </a:r>
            <a:r>
              <a:rPr lang="fr-FR" i="1" dirty="0"/>
              <a:t>γ </a:t>
            </a:r>
            <a:r>
              <a:rPr lang="fr-FR" dirty="0"/>
              <a:t>[</a:t>
            </a:r>
            <a:r>
              <a:rPr lang="fr-FR" i="1" dirty="0" smtClean="0"/>
              <a:t>n</a:t>
            </a:r>
            <a:r>
              <a:rPr lang="fr-FR" i="1" baseline="-25000" dirty="0" smtClean="0"/>
              <a:t>i+1</a:t>
            </a:r>
            <a:r>
              <a:rPr lang="fr-FR" sz="800" i="1" dirty="0" smtClean="0"/>
              <a:t> </a:t>
            </a:r>
            <a:r>
              <a:rPr lang="fr-FR" dirty="0" smtClean="0"/>
              <a:t>(</a:t>
            </a:r>
            <a:r>
              <a:rPr lang="fr-FR" i="1" dirty="0" smtClean="0"/>
              <a:t>t</a:t>
            </a:r>
            <a:r>
              <a:rPr lang="fr-FR" dirty="0"/>
              <a:t>) + </a:t>
            </a:r>
            <a:r>
              <a:rPr lang="fr-FR" i="1" dirty="0" smtClean="0"/>
              <a:t>n</a:t>
            </a:r>
            <a:r>
              <a:rPr lang="fr-FR" i="1" baseline="-25000" dirty="0" smtClean="0"/>
              <a:t>i-1</a:t>
            </a:r>
            <a:r>
              <a:rPr lang="fr-FR" sz="800" i="1" dirty="0" smtClean="0"/>
              <a:t> </a:t>
            </a:r>
            <a:r>
              <a:rPr lang="fr-FR" dirty="0" smtClean="0"/>
              <a:t>(</a:t>
            </a:r>
            <a:r>
              <a:rPr lang="fr-FR" i="1" dirty="0"/>
              <a:t>t</a:t>
            </a:r>
            <a:r>
              <a:rPr lang="fr-FR" dirty="0"/>
              <a:t>) − </a:t>
            </a:r>
            <a:r>
              <a:rPr lang="fr-FR" dirty="0" smtClean="0"/>
              <a:t>2</a:t>
            </a:r>
            <a:r>
              <a:rPr lang="fr-FR" i="1" dirty="0" smtClean="0"/>
              <a:t>n</a:t>
            </a:r>
            <a:r>
              <a:rPr lang="fr-FR" i="1" baseline="-25000" dirty="0" smtClean="0"/>
              <a:t>i</a:t>
            </a:r>
            <a:r>
              <a:rPr lang="fr-FR" sz="800" i="1" dirty="0" smtClean="0"/>
              <a:t> </a:t>
            </a:r>
            <a:r>
              <a:rPr lang="fr-FR" dirty="0"/>
              <a:t>(</a:t>
            </a:r>
            <a:r>
              <a:rPr lang="fr-FR" i="1" dirty="0"/>
              <a:t>t</a:t>
            </a:r>
            <a:r>
              <a:rPr lang="fr-FR" dirty="0" smtClean="0"/>
              <a:t>)] </a:t>
            </a:r>
            <a:r>
              <a:rPr lang="en-US" dirty="0"/>
              <a:t>to simplify the notation</a:t>
            </a:r>
            <a:r>
              <a:rPr lang="en-US" dirty="0" smtClean="0"/>
              <a:t>.</a:t>
            </a:r>
          </a:p>
          <a:p>
            <a:r>
              <a:rPr lang="en-US" dirty="0"/>
              <a:t>The implicit iterative scheme </a:t>
            </a:r>
            <a:r>
              <a:rPr lang="en-US" dirty="0" smtClean="0"/>
              <a:t>can </a:t>
            </a:r>
            <a:r>
              <a:rPr lang="en-US" dirty="0"/>
              <a:t>be </a:t>
            </a:r>
            <a:r>
              <a:rPr lang="en-US" dirty="0" smtClean="0"/>
              <a:t>rewritten into </a:t>
            </a:r>
            <a:r>
              <a:rPr lang="en-US" dirty="0"/>
              <a:t>the </a:t>
            </a:r>
            <a:r>
              <a:rPr lang="en-US" dirty="0" smtClean="0"/>
              <a:t>form: </a:t>
            </a:r>
            <a:r>
              <a:rPr lang="fr-FR" dirty="0"/>
              <a:t>(2 − </a:t>
            </a:r>
            <a:r>
              <a:rPr lang="fr-FR" i="1" dirty="0" smtClean="0"/>
              <a:t>H</a:t>
            </a:r>
            <a:r>
              <a:rPr lang="fr-FR" i="1" baseline="-25000" dirty="0" smtClean="0"/>
              <a:t>i</a:t>
            </a:r>
            <a:r>
              <a:rPr lang="fr-FR" i="1" dirty="0" smtClean="0"/>
              <a:t> </a:t>
            </a:r>
            <a:r>
              <a:rPr lang="fr-FR" dirty="0"/>
              <a:t>)</a:t>
            </a:r>
            <a:r>
              <a:rPr lang="fr-FR" i="1" dirty="0" smtClean="0"/>
              <a:t>n</a:t>
            </a:r>
            <a:r>
              <a:rPr lang="fr-FR" i="1" baseline="-25000" dirty="0" smtClean="0"/>
              <a:t>i</a:t>
            </a:r>
            <a:r>
              <a:rPr lang="fr-FR" i="1" dirty="0" smtClean="0"/>
              <a:t> </a:t>
            </a:r>
            <a:r>
              <a:rPr lang="fr-FR" dirty="0"/>
              <a:t>(</a:t>
            </a:r>
            <a:r>
              <a:rPr lang="fr-FR" i="1" dirty="0"/>
              <a:t>t </a:t>
            </a:r>
            <a:r>
              <a:rPr lang="fr-FR" dirty="0"/>
              <a:t>+ </a:t>
            </a:r>
            <a:r>
              <a:rPr lang="fr-FR" i="1" dirty="0"/>
              <a:t>τ </a:t>
            </a:r>
            <a:r>
              <a:rPr lang="fr-FR" dirty="0"/>
              <a:t>) = (2 + </a:t>
            </a:r>
            <a:r>
              <a:rPr lang="fr-FR" i="1" dirty="0" smtClean="0"/>
              <a:t>H</a:t>
            </a:r>
            <a:r>
              <a:rPr lang="fr-FR" i="1" baseline="-25000" dirty="0" smtClean="0"/>
              <a:t>i</a:t>
            </a:r>
            <a:r>
              <a:rPr lang="fr-FR" i="1" dirty="0" smtClean="0"/>
              <a:t> </a:t>
            </a:r>
            <a:r>
              <a:rPr lang="fr-FR" dirty="0" smtClean="0"/>
              <a:t>) </a:t>
            </a:r>
            <a:r>
              <a:rPr lang="fr-FR" i="1" dirty="0" smtClean="0"/>
              <a:t>n</a:t>
            </a:r>
            <a:r>
              <a:rPr lang="fr-FR" i="1" baseline="-25000" dirty="0" smtClean="0"/>
              <a:t>i</a:t>
            </a:r>
            <a:r>
              <a:rPr lang="fr-FR" i="1" dirty="0" smtClean="0"/>
              <a:t> </a:t>
            </a:r>
            <a:r>
              <a:rPr lang="fr-FR" dirty="0"/>
              <a:t>(</a:t>
            </a:r>
            <a:r>
              <a:rPr lang="fr-FR" i="1" dirty="0"/>
              <a:t>t</a:t>
            </a:r>
            <a:r>
              <a:rPr lang="fr-FR" dirty="0"/>
              <a:t>) + </a:t>
            </a:r>
            <a:r>
              <a:rPr lang="fr-FR" i="1" dirty="0"/>
              <a:t>τ </a:t>
            </a:r>
            <a:r>
              <a:rPr lang="fr-FR" dirty="0"/>
              <a:t>[</a:t>
            </a:r>
            <a:r>
              <a:rPr lang="fr-FR" i="1" dirty="0" smtClean="0"/>
              <a:t>S</a:t>
            </a:r>
            <a:r>
              <a:rPr lang="fr-FR" i="1" baseline="-25000" dirty="0" smtClean="0"/>
              <a:t>i</a:t>
            </a:r>
            <a:r>
              <a:rPr lang="fr-FR" i="1" dirty="0" smtClean="0"/>
              <a:t> </a:t>
            </a:r>
            <a:r>
              <a:rPr lang="fr-FR" dirty="0"/>
              <a:t>(</a:t>
            </a:r>
            <a:r>
              <a:rPr lang="fr-FR" i="1" dirty="0"/>
              <a:t>t</a:t>
            </a:r>
            <a:r>
              <a:rPr lang="fr-FR" dirty="0"/>
              <a:t>) + </a:t>
            </a:r>
            <a:r>
              <a:rPr lang="fr-FR" i="1" dirty="0" smtClean="0"/>
              <a:t>S</a:t>
            </a:r>
            <a:r>
              <a:rPr lang="fr-FR" i="1" baseline="-25000" dirty="0" smtClean="0"/>
              <a:t>i</a:t>
            </a:r>
            <a:r>
              <a:rPr lang="fr-FR" i="1" dirty="0" smtClean="0"/>
              <a:t> </a:t>
            </a:r>
            <a:r>
              <a:rPr lang="fr-FR" dirty="0"/>
              <a:t>(</a:t>
            </a:r>
            <a:r>
              <a:rPr lang="fr-FR" i="1" dirty="0"/>
              <a:t>t </a:t>
            </a:r>
            <a:r>
              <a:rPr lang="fr-FR" dirty="0"/>
              <a:t>+ </a:t>
            </a:r>
            <a:r>
              <a:rPr lang="fr-FR" i="1" dirty="0"/>
              <a:t>τ </a:t>
            </a:r>
            <a:r>
              <a:rPr lang="fr-FR" dirty="0" smtClean="0"/>
              <a:t>)]</a:t>
            </a:r>
            <a:r>
              <a:rPr lang="fr-FR" i="1" dirty="0" smtClean="0"/>
              <a:t>.</a:t>
            </a:r>
          </a:p>
          <a:p>
            <a:pPr lvl="1"/>
            <a:r>
              <a:rPr lang="en-US" dirty="0"/>
              <a:t>a linear equation set with a </a:t>
            </a:r>
            <a:r>
              <a:rPr lang="en-US" dirty="0" err="1"/>
              <a:t>tridiagonal</a:t>
            </a:r>
            <a:r>
              <a:rPr lang="en-US" dirty="0"/>
              <a:t> coefficient matrix, which can easily </a:t>
            </a:r>
            <a:r>
              <a:rPr lang="en-US" dirty="0" smtClean="0"/>
              <a:t>be solved</a:t>
            </a:r>
          </a:p>
          <a:p>
            <a:r>
              <a:rPr lang="en-US" dirty="0"/>
              <a:t>the algorithm is stable for any </a:t>
            </a:r>
            <a:r>
              <a:rPr lang="en-US" i="1" dirty="0"/>
              <a:t>γ </a:t>
            </a:r>
            <a:r>
              <a:rPr lang="en-US" dirty="0"/>
              <a:t>and converges as </a:t>
            </a:r>
            <a:r>
              <a:rPr lang="en-US" i="1" dirty="0"/>
              <a:t>h </a:t>
            </a:r>
            <a:r>
              <a:rPr lang="en-US" dirty="0"/>
              <a:t>→ 0, and that the error </a:t>
            </a:r>
            <a:r>
              <a:rPr lang="en-US" dirty="0" smtClean="0"/>
              <a:t>in the </a:t>
            </a:r>
            <a:r>
              <a:rPr lang="en-US" dirty="0"/>
              <a:t>solution is on the order of </a:t>
            </a:r>
            <a:r>
              <a:rPr lang="en-US" i="1" dirty="0" smtClean="0"/>
              <a:t>h</a:t>
            </a:r>
            <a:r>
              <a:rPr lang="en-US" baseline="30000" dirty="0" smtClean="0"/>
              <a:t>2</a:t>
            </a:r>
          </a:p>
          <a:p>
            <a:r>
              <a:rPr lang="en-US" dirty="0" smtClean="0"/>
              <a:t>One question: </a:t>
            </a:r>
            <a:r>
              <a:rPr lang="en-US" dirty="0" smtClean="0"/>
              <a:t>How about high dimensional problems?</a:t>
            </a:r>
            <a:endParaRPr lang="en-US" dirty="0"/>
          </a:p>
        </p:txBody>
      </p:sp>
    </p:spTree>
    <p:extLst>
      <p:ext uri="{BB962C8B-B14F-4D97-AF65-F5344CB8AC3E}">
        <p14:creationId xmlns:p14="http://schemas.microsoft.com/office/powerpoint/2010/main" val="1339449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However, the above </a:t>
            </a:r>
            <a:r>
              <a:rPr lang="en-US" dirty="0" err="1"/>
              <a:t>tridiagonal</a:t>
            </a:r>
            <a:r>
              <a:rPr lang="en-US" dirty="0"/>
              <a:t> matrix does not hold if the system is in </a:t>
            </a:r>
            <a:r>
              <a:rPr lang="en-US"/>
              <a:t>a </a:t>
            </a:r>
            <a:r>
              <a:rPr lang="en-US" smtClean="0"/>
              <a:t>higher dimensional </a:t>
            </a:r>
            <a:r>
              <a:rPr lang="en-US" dirty="0" smtClean="0"/>
              <a:t>space</a:t>
            </a:r>
            <a:r>
              <a:rPr lang="en-US" dirty="0"/>
              <a:t>. </a:t>
            </a:r>
            <a:endParaRPr lang="en-US" dirty="0" smtClean="0"/>
          </a:p>
          <a:p>
            <a:r>
              <a:rPr lang="en-US" dirty="0" smtClean="0"/>
              <a:t>There </a:t>
            </a:r>
            <a:r>
              <a:rPr lang="en-US" dirty="0"/>
              <a:t>are two ways to deal with this problem in practice</a:t>
            </a:r>
            <a:r>
              <a:rPr lang="en-US" dirty="0" smtClean="0"/>
              <a:t>.</a:t>
            </a:r>
          </a:p>
          <a:p>
            <a:r>
              <a:rPr lang="en-US" dirty="0" smtClean="0"/>
              <a:t>We</a:t>
            </a:r>
            <a:r>
              <a:rPr lang="en-US" dirty="0"/>
              <a:t> </a:t>
            </a:r>
            <a:r>
              <a:rPr lang="en-US" dirty="0" smtClean="0"/>
              <a:t>can </a:t>
            </a:r>
            <a:r>
              <a:rPr lang="en-US" dirty="0"/>
              <a:t>discretize the equation in the same manner and then solve the resulting </a:t>
            </a:r>
            <a:r>
              <a:rPr lang="en-US" dirty="0" smtClean="0"/>
              <a:t>linear equation </a:t>
            </a:r>
            <a:r>
              <a:rPr lang="en-US" dirty="0"/>
              <a:t>set with some other methods, such as the Gaussian elimination scheme </a:t>
            </a:r>
            <a:r>
              <a:rPr lang="en-US" dirty="0" smtClean="0"/>
              <a:t>or a </a:t>
            </a:r>
            <a:r>
              <a:rPr lang="en-US" dirty="0"/>
              <a:t>general LU decomposition scheme for a full matrix. </a:t>
            </a:r>
            <a:endParaRPr lang="en-US" dirty="0" smtClean="0"/>
          </a:p>
          <a:p>
            <a:r>
              <a:rPr lang="en-US" dirty="0" smtClean="0"/>
              <a:t>A </a:t>
            </a:r>
            <a:r>
              <a:rPr lang="en-US" dirty="0"/>
              <a:t>more practical </a:t>
            </a:r>
            <a:r>
              <a:rPr lang="en-US" dirty="0" smtClean="0"/>
              <a:t>approach is </a:t>
            </a:r>
            <a:r>
              <a:rPr lang="en-US" dirty="0"/>
              <a:t>to deal with each spatial coordinate separately.</a:t>
            </a:r>
          </a:p>
        </p:txBody>
      </p:sp>
    </p:spTree>
    <p:extLst>
      <p:ext uri="{BB962C8B-B14F-4D97-AF65-F5344CB8AC3E}">
        <p14:creationId xmlns:p14="http://schemas.microsoft.com/office/powerpoint/2010/main" val="3783774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For example, if we are </a:t>
            </a:r>
            <a:r>
              <a:rPr lang="en-US" dirty="0" smtClean="0"/>
              <a:t>dealing with </a:t>
            </a:r>
            <a:r>
              <a:rPr lang="en-US" dirty="0"/>
              <a:t>the two-dimensional diffusion equation, we have</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73" t="63750" r="33482" b="18125"/>
          <a:stretch/>
        </p:blipFill>
        <p:spPr bwMode="auto">
          <a:xfrm>
            <a:off x="533020" y="3068960"/>
            <a:ext cx="8123300" cy="292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247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Here </a:t>
            </a:r>
            <a:r>
              <a:rPr lang="el-GR" i="1" dirty="0" smtClean="0"/>
              <a:t>γ</a:t>
            </a:r>
            <a:r>
              <a:rPr lang="en-US" i="1" baseline="-25000" dirty="0" smtClean="0"/>
              <a:t>x</a:t>
            </a:r>
            <a:r>
              <a:rPr lang="en-US" i="1" dirty="0" smtClean="0"/>
              <a:t> </a:t>
            </a:r>
            <a:r>
              <a:rPr lang="en-US" dirty="0"/>
              <a:t>= </a:t>
            </a:r>
            <a:r>
              <a:rPr lang="en-US" i="1" dirty="0"/>
              <a:t>D</a:t>
            </a:r>
            <a:r>
              <a:rPr lang="el-GR" i="1" dirty="0"/>
              <a:t>τ/</a:t>
            </a:r>
            <a:r>
              <a:rPr lang="en-US" i="1" dirty="0" err="1" smtClean="0"/>
              <a:t>h</a:t>
            </a:r>
            <a:r>
              <a:rPr lang="en-US" i="1" baseline="-25000" dirty="0" err="1" smtClean="0"/>
              <a:t>x</a:t>
            </a:r>
            <a:r>
              <a:rPr lang="en-US" i="1" dirty="0" smtClean="0"/>
              <a:t> </a:t>
            </a:r>
            <a:r>
              <a:rPr lang="en-US" i="1" baseline="30000" dirty="0" smtClean="0"/>
              <a:t>2</a:t>
            </a:r>
            <a:r>
              <a:rPr lang="en-US" i="1" dirty="0" smtClean="0"/>
              <a:t> </a:t>
            </a:r>
            <a:r>
              <a:rPr lang="en-US" dirty="0" smtClean="0"/>
              <a:t>and </a:t>
            </a:r>
            <a:r>
              <a:rPr lang="el-GR" i="1" dirty="0" smtClean="0"/>
              <a:t>γ</a:t>
            </a:r>
            <a:r>
              <a:rPr lang="en-US" i="1" baseline="-25000" dirty="0" smtClean="0"/>
              <a:t>y</a:t>
            </a:r>
            <a:r>
              <a:rPr lang="en-US" i="1" dirty="0" smtClean="0"/>
              <a:t> </a:t>
            </a:r>
            <a:r>
              <a:rPr lang="en-US" dirty="0"/>
              <a:t>= </a:t>
            </a:r>
            <a:r>
              <a:rPr lang="en-US" i="1" dirty="0"/>
              <a:t>D</a:t>
            </a:r>
            <a:r>
              <a:rPr lang="el-GR" i="1" dirty="0"/>
              <a:t>τ/</a:t>
            </a:r>
            <a:r>
              <a:rPr lang="en-US" i="1" dirty="0" err="1" smtClean="0"/>
              <a:t>h</a:t>
            </a:r>
            <a:r>
              <a:rPr lang="en-US" i="1" baseline="-25000" dirty="0" err="1" smtClean="0"/>
              <a:t>y</a:t>
            </a:r>
            <a:r>
              <a:rPr lang="en-US" i="1" dirty="0" smtClean="0"/>
              <a:t>  </a:t>
            </a:r>
            <a:r>
              <a:rPr lang="en-US" i="1" baseline="30000" dirty="0" smtClean="0"/>
              <a:t>2</a:t>
            </a:r>
            <a:r>
              <a:rPr lang="en-US" dirty="0" smtClean="0"/>
              <a:t>. </a:t>
            </a:r>
          </a:p>
          <a:p>
            <a:r>
              <a:rPr lang="en-US" dirty="0" smtClean="0"/>
              <a:t>The </a:t>
            </a:r>
            <a:r>
              <a:rPr lang="en-US" dirty="0"/>
              <a:t>decomposition of </a:t>
            </a:r>
            <a:r>
              <a:rPr lang="en-US" i="1" dirty="0"/>
              <a:t>Hi j </a:t>
            </a:r>
            <a:r>
              <a:rPr lang="en-US" dirty="0"/>
              <a:t>into </a:t>
            </a:r>
            <a:r>
              <a:rPr lang="en-US" i="1" dirty="0" smtClean="0"/>
              <a:t>H</a:t>
            </a:r>
            <a:r>
              <a:rPr lang="en-US" i="1" baseline="-25000" dirty="0" smtClean="0"/>
              <a:t>i</a:t>
            </a:r>
            <a:r>
              <a:rPr lang="en-US" i="1" dirty="0" smtClean="0"/>
              <a:t> </a:t>
            </a:r>
            <a:r>
              <a:rPr lang="en-US" dirty="0"/>
              <a:t>and </a:t>
            </a:r>
            <a:r>
              <a:rPr lang="en-US" i="1" dirty="0" err="1" smtClean="0"/>
              <a:t>H</a:t>
            </a:r>
            <a:r>
              <a:rPr lang="en-US" i="1" baseline="-25000" dirty="0" err="1" smtClean="0"/>
              <a:t>j</a:t>
            </a:r>
            <a:r>
              <a:rPr lang="en-US" i="1" dirty="0" smtClean="0"/>
              <a:t> </a:t>
            </a:r>
            <a:r>
              <a:rPr lang="en-US" dirty="0" smtClean="0"/>
              <a:t>can </a:t>
            </a:r>
            <a:r>
              <a:rPr lang="en-US" dirty="0"/>
              <a:t>be used to take one half of each time step along the </a:t>
            </a:r>
            <a:r>
              <a:rPr lang="en-US" i="1" dirty="0"/>
              <a:t>x </a:t>
            </a:r>
            <a:r>
              <a:rPr lang="en-US" dirty="0"/>
              <a:t>direction and the </a:t>
            </a:r>
            <a:r>
              <a:rPr lang="en-US" dirty="0" smtClean="0"/>
              <a:t>other half </a:t>
            </a:r>
            <a:r>
              <a:rPr lang="en-US" dirty="0"/>
              <a:t>along the </a:t>
            </a:r>
            <a:r>
              <a:rPr lang="en-US" i="1" dirty="0"/>
              <a:t>y </a:t>
            </a:r>
            <a:r>
              <a:rPr lang="en-US" dirty="0"/>
              <a:t>direction with</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37" t="47292" r="41786" b="34375"/>
          <a:stretch/>
        </p:blipFill>
        <p:spPr bwMode="auto">
          <a:xfrm>
            <a:off x="1187624" y="4509120"/>
            <a:ext cx="647826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650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a:t>in each of the above two steps, we have a </a:t>
            </a:r>
            <a:r>
              <a:rPr lang="en-US" dirty="0" err="1" smtClean="0"/>
              <a:t>tridiagonal</a:t>
            </a:r>
            <a:r>
              <a:rPr lang="en-US" dirty="0"/>
              <a:t> </a:t>
            </a:r>
            <a:r>
              <a:rPr lang="en-US" dirty="0" smtClean="0"/>
              <a:t>coefficient </a:t>
            </a:r>
            <a:r>
              <a:rPr lang="en-US" dirty="0"/>
              <a:t>matrix</a:t>
            </a:r>
            <a:r>
              <a:rPr lang="en-US" dirty="0" smtClean="0"/>
              <a:t>.</a:t>
            </a:r>
          </a:p>
          <a:p>
            <a:r>
              <a:rPr lang="en-US" dirty="0"/>
              <a:t>We still have to be careful in using the </a:t>
            </a:r>
            <a:r>
              <a:rPr lang="en-US" dirty="0" err="1" smtClean="0"/>
              <a:t>Peaceman</a:t>
            </a:r>
            <a:r>
              <a:rPr lang="en-US" dirty="0" smtClean="0"/>
              <a:t>–</a:t>
            </a:r>
            <a:r>
              <a:rPr lang="en-US" dirty="0" err="1" smtClean="0"/>
              <a:t>Rachford</a:t>
            </a:r>
            <a:r>
              <a:rPr lang="en-US" dirty="0"/>
              <a:t> </a:t>
            </a:r>
            <a:r>
              <a:rPr lang="en-US" dirty="0" smtClean="0"/>
              <a:t>algorithm.</a:t>
            </a:r>
          </a:p>
          <a:p>
            <a:r>
              <a:rPr lang="en-US" dirty="0"/>
              <a:t>the convergence in the </a:t>
            </a:r>
            <a:r>
              <a:rPr lang="en-US" dirty="0" err="1"/>
              <a:t>Peaceman</a:t>
            </a:r>
            <a:r>
              <a:rPr lang="en-US" dirty="0"/>
              <a:t>–</a:t>
            </a:r>
            <a:r>
              <a:rPr lang="en-US" dirty="0" err="1"/>
              <a:t>Rachford</a:t>
            </a:r>
            <a:r>
              <a:rPr lang="en-US" dirty="0"/>
              <a:t> algorithm can sometimes </a:t>
            </a:r>
            <a:r>
              <a:rPr lang="en-US" dirty="0" smtClean="0"/>
              <a:t>be very </a:t>
            </a:r>
            <a:r>
              <a:rPr lang="en-US" dirty="0"/>
              <a:t>slow in practice.</a:t>
            </a:r>
          </a:p>
        </p:txBody>
      </p:sp>
    </p:spTree>
    <p:extLst>
      <p:ext uri="{BB962C8B-B14F-4D97-AF65-F5344CB8AC3E}">
        <p14:creationId xmlns:p14="http://schemas.microsoft.com/office/powerpoint/2010/main" val="2823292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For a few more examples</a:t>
            </a:r>
            <a:endParaRPr lang="en-US" dirty="0"/>
          </a:p>
        </p:txBody>
      </p:sp>
      <p:sp>
        <p:nvSpPr>
          <p:cNvPr id="3" name="内容占位符 2"/>
          <p:cNvSpPr>
            <a:spLocks noGrp="1"/>
          </p:cNvSpPr>
          <p:nvPr>
            <p:ph idx="1"/>
          </p:nvPr>
        </p:nvSpPr>
        <p:spPr/>
        <p:txBody>
          <a:bodyPr/>
          <a:lstStyle/>
          <a:p>
            <a:r>
              <a:rPr lang="en-US" dirty="0" smtClean="0"/>
              <a:t>Temperature field of a nuclear waste rod problem</a:t>
            </a:r>
          </a:p>
          <a:p>
            <a:r>
              <a:rPr lang="en-US" dirty="0" smtClean="0"/>
              <a:t>Ground water dynamics</a:t>
            </a:r>
          </a:p>
          <a:p>
            <a:r>
              <a:rPr lang="en-US" dirty="0" smtClean="0"/>
              <a:t>Just read Tao </a:t>
            </a:r>
            <a:r>
              <a:rPr lang="en-US" altLang="zh-CN" dirty="0" smtClean="0"/>
              <a:t>Pang’s book if you are interested in them.</a:t>
            </a:r>
            <a:endParaRPr lang="en-US" dirty="0"/>
          </a:p>
        </p:txBody>
      </p:sp>
    </p:spTree>
    <p:extLst>
      <p:ext uri="{BB962C8B-B14F-4D97-AF65-F5344CB8AC3E}">
        <p14:creationId xmlns:p14="http://schemas.microsoft.com/office/powerpoint/2010/main" val="2413033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Principles of Parallel computers and some Impacts on their programming models</a:t>
            </a:r>
            <a:endParaRPr lang="en-US" dirty="0"/>
          </a:p>
        </p:txBody>
      </p:sp>
      <p:sp>
        <p:nvSpPr>
          <p:cNvPr id="3" name="内容占位符 2"/>
          <p:cNvSpPr>
            <a:spLocks noGrp="1"/>
          </p:cNvSpPr>
          <p:nvPr>
            <p:ph idx="1"/>
          </p:nvPr>
        </p:nvSpPr>
        <p:spPr/>
        <p:txBody>
          <a:bodyPr/>
          <a:lstStyle/>
          <a:p>
            <a:r>
              <a:rPr lang="en-US" dirty="0" smtClean="0"/>
              <a:t>Key technology developed in the last 25 years in solving scientific, mathematical and technical problems.</a:t>
            </a:r>
          </a:p>
          <a:p>
            <a:r>
              <a:rPr lang="en-US" dirty="0" smtClean="0"/>
              <a:t>A broad spectrum of parallel architectures has been developed. </a:t>
            </a:r>
            <a:endParaRPr lang="en-US" dirty="0"/>
          </a:p>
        </p:txBody>
      </p:sp>
    </p:spTree>
    <p:extLst>
      <p:ext uri="{BB962C8B-B14F-4D97-AF65-F5344CB8AC3E}">
        <p14:creationId xmlns:p14="http://schemas.microsoft.com/office/powerpoint/2010/main" val="1460190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Now let us turn to the two-dimensional case, and we will use the Poisson equation:</a:t>
            </a:r>
          </a:p>
          <a:p>
            <a:endParaRPr lang="en-US" dirty="0"/>
          </a:p>
          <a:p>
            <a:endParaRPr lang="en-US" dirty="0"/>
          </a:p>
          <a:p>
            <a:r>
              <a:rPr lang="en-US" dirty="0"/>
              <a:t>if we consider the case with a rectangular boundary, we have</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7708" r="36632" b="67263"/>
          <a:stretch/>
        </p:blipFill>
        <p:spPr bwMode="auto">
          <a:xfrm>
            <a:off x="1835696" y="2727960"/>
            <a:ext cx="5161693" cy="109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313" t="39528" r="32071" b="55443"/>
          <a:stretch/>
        </p:blipFill>
        <p:spPr bwMode="auto">
          <a:xfrm>
            <a:off x="213360" y="5013176"/>
            <a:ext cx="8732520" cy="109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67544" y="6095037"/>
            <a:ext cx="7920880" cy="646331"/>
          </a:xfrm>
          <a:prstGeom prst="rect">
            <a:avLst/>
          </a:prstGeom>
        </p:spPr>
        <p:txBody>
          <a:bodyPr wrap="square">
            <a:spAutoFit/>
          </a:bodyPr>
          <a:lstStyle/>
          <a:p>
            <a:r>
              <a:rPr lang="en-US" dirty="0"/>
              <a:t>where </a:t>
            </a:r>
            <a:r>
              <a:rPr lang="en-US" i="1" dirty="0" err="1"/>
              <a:t>i</a:t>
            </a:r>
            <a:r>
              <a:rPr lang="en-US" i="1" dirty="0"/>
              <a:t> </a:t>
            </a:r>
            <a:r>
              <a:rPr lang="en-US" dirty="0"/>
              <a:t>and </a:t>
            </a:r>
            <a:r>
              <a:rPr lang="en-US" i="1" dirty="0"/>
              <a:t>j </a:t>
            </a:r>
            <a:r>
              <a:rPr lang="en-US" dirty="0"/>
              <a:t>are used for the </a:t>
            </a:r>
            <a:r>
              <a:rPr lang="en-US" i="1" dirty="0"/>
              <a:t>x </a:t>
            </a:r>
            <a:r>
              <a:rPr lang="en-US" dirty="0"/>
              <a:t>and </a:t>
            </a:r>
            <a:r>
              <a:rPr lang="en-US" i="1" dirty="0"/>
              <a:t>y </a:t>
            </a:r>
            <a:r>
              <a:rPr lang="en-US" dirty="0"/>
              <a:t>coordinates and </a:t>
            </a:r>
            <a:r>
              <a:rPr lang="en-US" i="1" dirty="0" err="1"/>
              <a:t>hx</a:t>
            </a:r>
            <a:r>
              <a:rPr lang="en-US" i="1" dirty="0"/>
              <a:t> </a:t>
            </a:r>
            <a:r>
              <a:rPr lang="en-US" dirty="0"/>
              <a:t>and </a:t>
            </a:r>
            <a:r>
              <a:rPr lang="en-US" i="1" dirty="0" err="1"/>
              <a:t>hy</a:t>
            </a:r>
            <a:r>
              <a:rPr lang="en-US" i="1" dirty="0"/>
              <a:t> </a:t>
            </a:r>
            <a:r>
              <a:rPr lang="en-US" dirty="0"/>
              <a:t>are the intervals</a:t>
            </a:r>
          </a:p>
          <a:p>
            <a:r>
              <a:rPr lang="en-US" dirty="0"/>
              <a:t>along the </a:t>
            </a:r>
            <a:r>
              <a:rPr lang="en-US" i="1" dirty="0"/>
              <a:t>x </a:t>
            </a:r>
            <a:r>
              <a:rPr lang="en-US" dirty="0"/>
              <a:t>and </a:t>
            </a:r>
            <a:r>
              <a:rPr lang="en-US" i="1" dirty="0"/>
              <a:t>y </a:t>
            </a:r>
            <a:r>
              <a:rPr lang="en-US" dirty="0"/>
              <a:t>directions, respectively.</a:t>
            </a:r>
          </a:p>
        </p:txBody>
      </p:sp>
    </p:spTree>
    <p:extLst>
      <p:ext uri="{BB962C8B-B14F-4D97-AF65-F5344CB8AC3E}">
        <p14:creationId xmlns:p14="http://schemas.microsoft.com/office/powerpoint/2010/main" val="3651457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A parallel algorithm can be efficiently implemented </a:t>
            </a:r>
          </a:p>
          <a:p>
            <a:pPr lvl="1"/>
            <a:r>
              <a:rPr lang="en-US" dirty="0" smtClean="0"/>
              <a:t>Only if it is designed for the specific needs</a:t>
            </a:r>
          </a:p>
          <a:p>
            <a:r>
              <a:rPr lang="en-US" dirty="0" smtClean="0"/>
              <a:t>Basic introduction to the architectures of parallel computers.</a:t>
            </a:r>
            <a:endParaRPr lang="en-US" dirty="0"/>
          </a:p>
        </p:txBody>
      </p:sp>
    </p:spTree>
    <p:extLst>
      <p:ext uri="{BB962C8B-B14F-4D97-AF65-F5344CB8AC3E}">
        <p14:creationId xmlns:p14="http://schemas.microsoft.com/office/powerpoint/2010/main" val="1067552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Overview of architecture principles</a:t>
            </a:r>
            <a:endParaRPr lang="en-US" dirty="0"/>
          </a:p>
        </p:txBody>
      </p:sp>
      <p:sp>
        <p:nvSpPr>
          <p:cNvPr id="3" name="内容占位符 2"/>
          <p:cNvSpPr>
            <a:spLocks noGrp="1"/>
          </p:cNvSpPr>
          <p:nvPr>
            <p:ph idx="1"/>
          </p:nvPr>
        </p:nvSpPr>
        <p:spPr/>
        <p:txBody>
          <a:bodyPr/>
          <a:lstStyle/>
          <a:p>
            <a:r>
              <a:rPr lang="en-US" dirty="0" smtClean="0"/>
              <a:t>The first super computer architectures</a:t>
            </a:r>
          </a:p>
          <a:p>
            <a:pPr lvl="1"/>
            <a:r>
              <a:rPr lang="en-US" dirty="0" smtClean="0"/>
              <a:t>The use of one or a few of the fastest processors</a:t>
            </a:r>
          </a:p>
          <a:p>
            <a:pPr lvl="1"/>
            <a:r>
              <a:rPr lang="en-US" dirty="0" smtClean="0"/>
              <a:t>By increasing the packing density, minimizing switching time, heavily pipelining the system and employing vector processing techniques.</a:t>
            </a:r>
            <a:endParaRPr lang="en-US" dirty="0"/>
          </a:p>
        </p:txBody>
      </p:sp>
    </p:spTree>
    <p:extLst>
      <p:ext uri="{BB962C8B-B14F-4D97-AF65-F5344CB8AC3E}">
        <p14:creationId xmlns:p14="http://schemas.microsoft.com/office/powerpoint/2010/main" val="2672387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Vector processing:</a:t>
            </a:r>
          </a:p>
          <a:p>
            <a:pPr lvl="1"/>
            <a:r>
              <a:rPr lang="en-US" dirty="0" smtClean="0"/>
              <a:t>Highly effective for certain numerically intensive applications. </a:t>
            </a:r>
          </a:p>
          <a:p>
            <a:pPr lvl="1"/>
            <a:r>
              <a:rPr lang="en-US" dirty="0" smtClean="0"/>
              <a:t>Much less effective in commercial uses like online transaction processing or databases.</a:t>
            </a:r>
          </a:p>
          <a:p>
            <a:r>
              <a:rPr lang="en-US" dirty="0" smtClean="0"/>
              <a:t>Computational speed was achieved </a:t>
            </a:r>
          </a:p>
          <a:p>
            <a:pPr lvl="1"/>
            <a:r>
              <a:rPr lang="en-US" dirty="0" smtClean="0"/>
              <a:t>At substantial costs: highly specialized architectural hardware design and renunciation of such techniques as virtual memory.</a:t>
            </a:r>
            <a:endParaRPr lang="en-US" dirty="0"/>
          </a:p>
        </p:txBody>
      </p:sp>
    </p:spTree>
    <p:extLst>
      <p:ext uri="{BB962C8B-B14F-4D97-AF65-F5344CB8AC3E}">
        <p14:creationId xmlns:p14="http://schemas.microsoft.com/office/powerpoint/2010/main" val="3773622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smtClean="0"/>
              <a:t>Another way is to use multiprocessor systems (MPS).</a:t>
            </a:r>
          </a:p>
          <a:p>
            <a:r>
              <a:rPr lang="en-US" dirty="0" smtClean="0"/>
              <a:t>Only small changes to earlier uniprocessor systems.</a:t>
            </a:r>
          </a:p>
          <a:p>
            <a:pPr lvl="1"/>
            <a:r>
              <a:rPr lang="en-US" dirty="0" smtClean="0"/>
              <a:t>By adding a number of processor elements of the same type to multiply the performance of a single processor machine.</a:t>
            </a:r>
          </a:p>
          <a:p>
            <a:r>
              <a:rPr lang="en-US" dirty="0" smtClean="0"/>
              <a:t>The essential fact of a unified global memory could be maintained.</a:t>
            </a:r>
            <a:endParaRPr lang="en-US" dirty="0"/>
          </a:p>
        </p:txBody>
      </p:sp>
    </p:spTree>
    <p:extLst>
      <p:ext uri="{BB962C8B-B14F-4D97-AF65-F5344CB8AC3E}">
        <p14:creationId xmlns:p14="http://schemas.microsoft.com/office/powerpoint/2010/main" val="2248640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Later, the unified global memory is not required.</a:t>
            </a:r>
          </a:p>
          <a:p>
            <a:r>
              <a:rPr lang="en-US" dirty="0" smtClean="0"/>
              <a:t>The total memory is distributed over the total number of processors</a:t>
            </a:r>
          </a:p>
          <a:p>
            <a:r>
              <a:rPr lang="en-US" dirty="0" smtClean="0"/>
              <a:t>Each one has a fraction in the form of a local memory.</a:t>
            </a:r>
            <a:endParaRPr lang="en-US" dirty="0"/>
          </a:p>
        </p:txBody>
      </p:sp>
    </p:spTree>
    <p:extLst>
      <p:ext uri="{BB962C8B-B14F-4D97-AF65-F5344CB8AC3E}">
        <p14:creationId xmlns:p14="http://schemas.microsoft.com/office/powerpoint/2010/main" val="1474789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Massively parallel processors appeared in 80’s.</a:t>
            </a:r>
          </a:p>
          <a:p>
            <a:r>
              <a:rPr lang="en-US" dirty="0" smtClean="0"/>
              <a:t>Using low cost standard processors to achieve far greater computational power.</a:t>
            </a:r>
          </a:p>
          <a:p>
            <a:r>
              <a:rPr lang="en-US" dirty="0" smtClean="0"/>
              <a:t>One problem:</a:t>
            </a:r>
          </a:p>
          <a:p>
            <a:pPr lvl="1"/>
            <a:r>
              <a:rPr lang="en-US" dirty="0" smtClean="0"/>
              <a:t>For the use of such systems</a:t>
            </a:r>
          </a:p>
          <a:p>
            <a:pPr lvl="1"/>
            <a:r>
              <a:rPr lang="en-US" dirty="0" smtClean="0"/>
              <a:t>Development of appropriate programming models.</a:t>
            </a:r>
            <a:endParaRPr lang="en-US" dirty="0"/>
          </a:p>
        </p:txBody>
      </p:sp>
    </p:spTree>
    <p:extLst>
      <p:ext uri="{BB962C8B-B14F-4D97-AF65-F5344CB8AC3E}">
        <p14:creationId xmlns:p14="http://schemas.microsoft.com/office/powerpoint/2010/main" val="1909758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No standard models.</a:t>
            </a:r>
          </a:p>
          <a:p>
            <a:r>
              <a:rPr lang="en-US" dirty="0" smtClean="0"/>
              <a:t>A few competing models</a:t>
            </a:r>
          </a:p>
          <a:p>
            <a:pPr lvl="1"/>
            <a:r>
              <a:rPr lang="en-US" dirty="0" smtClean="0"/>
              <a:t>Message passing, data-parallel programming, virtual shared memory concept.</a:t>
            </a:r>
          </a:p>
          <a:p>
            <a:pPr lvl="1"/>
            <a:r>
              <a:rPr lang="en-US" dirty="0" smtClean="0"/>
              <a:t>Efficient use of parallel computers with distributed memory requires:</a:t>
            </a:r>
          </a:p>
          <a:p>
            <a:pPr lvl="2"/>
            <a:r>
              <a:rPr lang="en-US" dirty="0" smtClean="0"/>
              <a:t>Exploitation of data locality. </a:t>
            </a:r>
            <a:endParaRPr lang="en-US" dirty="0"/>
          </a:p>
        </p:txBody>
      </p:sp>
    </p:spTree>
    <p:extLst>
      <p:ext uri="{BB962C8B-B14F-4D97-AF65-F5344CB8AC3E}">
        <p14:creationId xmlns:p14="http://schemas.microsoft.com/office/powerpoint/2010/main" val="1711890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If the performance needs increase:</a:t>
            </a:r>
          </a:p>
          <a:p>
            <a:pPr lvl="1"/>
            <a:r>
              <a:rPr lang="en-US" dirty="0" smtClean="0"/>
              <a:t>A cluster of interconnected workstations can be considered as a parallel machine. </a:t>
            </a:r>
          </a:p>
          <a:p>
            <a:pPr lvl="1"/>
            <a:r>
              <a:rPr lang="en-US" dirty="0" smtClean="0"/>
              <a:t>The interconnection network of such clusters is characterized by relatively small bandwidths and high latency. </a:t>
            </a:r>
            <a:endParaRPr lang="en-US" dirty="0"/>
          </a:p>
        </p:txBody>
      </p:sp>
    </p:spTree>
    <p:extLst>
      <p:ext uri="{BB962C8B-B14F-4D97-AF65-F5344CB8AC3E}">
        <p14:creationId xmlns:p14="http://schemas.microsoft.com/office/powerpoint/2010/main" val="84186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smtClean="0"/>
              <a:t>We can realize integrate massively parallel processors, multiprocessor systems, cluster of interconnected workstations, vector computers into a network environment and combine them to form a heterogeneous super computer.</a:t>
            </a:r>
          </a:p>
          <a:p>
            <a:r>
              <a:rPr lang="en-US" dirty="0" smtClean="0"/>
              <a:t>Message-passing interface (MPI) is a landmark achievement in making such systems programmable. </a:t>
            </a:r>
            <a:endParaRPr lang="en-US" dirty="0"/>
          </a:p>
        </p:txBody>
      </p:sp>
    </p:spTree>
    <p:extLst>
      <p:ext uri="{BB962C8B-B14F-4D97-AF65-F5344CB8AC3E}">
        <p14:creationId xmlns:p14="http://schemas.microsoft.com/office/powerpoint/2010/main" val="2378351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Flynn’s classification of computer architectures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81" t="16251" r="46354" b="9791"/>
          <a:stretch/>
        </p:blipFill>
        <p:spPr bwMode="auto">
          <a:xfrm>
            <a:off x="1907704" y="1483794"/>
            <a:ext cx="486156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608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can rearrange the above equation so that the value of the solution at a specific point is given by the corresponding values at the neighboring points: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06" t="57190" r="31718" b="37221"/>
          <a:stretch/>
        </p:blipFill>
        <p:spPr bwMode="auto">
          <a:xfrm>
            <a:off x="0" y="3717032"/>
            <a:ext cx="8826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347864" y="4869160"/>
            <a:ext cx="1896096" cy="369332"/>
          </a:xfrm>
          <a:prstGeom prst="rect">
            <a:avLst/>
          </a:prstGeom>
        </p:spPr>
        <p:txBody>
          <a:bodyPr wrap="none">
            <a:spAutoFit/>
          </a:bodyPr>
          <a:lstStyle/>
          <a:p>
            <a:r>
              <a:rPr lang="en-US" dirty="0"/>
              <a:t>with </a:t>
            </a:r>
            <a:r>
              <a:rPr lang="el-GR" i="1" dirty="0"/>
              <a:t>α </a:t>
            </a:r>
            <a:r>
              <a:rPr lang="el-GR" dirty="0"/>
              <a:t>= (</a:t>
            </a:r>
            <a:r>
              <a:rPr lang="en-US" i="1" dirty="0" err="1"/>
              <a:t>hx</a:t>
            </a:r>
            <a:r>
              <a:rPr lang="en-US" i="1" dirty="0"/>
              <a:t>/</a:t>
            </a:r>
            <a:r>
              <a:rPr lang="en-US" i="1" dirty="0" err="1"/>
              <a:t>hy</a:t>
            </a:r>
            <a:r>
              <a:rPr lang="en-US" i="1" dirty="0"/>
              <a:t> </a:t>
            </a:r>
            <a:r>
              <a:rPr lang="en-US" dirty="0"/>
              <a:t>)</a:t>
            </a:r>
            <a:r>
              <a:rPr lang="en-US" baseline="30000" dirty="0"/>
              <a:t>2</a:t>
            </a:r>
            <a:r>
              <a:rPr lang="en-US" dirty="0"/>
              <a:t>.</a:t>
            </a:r>
          </a:p>
        </p:txBody>
      </p:sp>
    </p:spTree>
    <p:extLst>
      <p:ext uri="{BB962C8B-B14F-4D97-AF65-F5344CB8AC3E}">
        <p14:creationId xmlns:p14="http://schemas.microsoft.com/office/powerpoint/2010/main" val="701298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Message passing </a:t>
            </a:r>
            <a:r>
              <a:rPr lang="en-US" dirty="0" err="1" smtClean="0"/>
              <a:t>multicomputers</a:t>
            </a:r>
            <a:r>
              <a:rPr lang="en-US" dirty="0" smtClean="0"/>
              <a:t>:</a:t>
            </a:r>
          </a:p>
          <a:p>
            <a:r>
              <a:rPr lang="en-US" dirty="0" smtClean="0"/>
              <a:t>The processors in a multiprocessor system communicate with each other through shared variables in a common memory, each node in a multicomputer system has a local memory, not shared with other nodes. </a:t>
            </a:r>
          </a:p>
          <a:p>
            <a:r>
              <a:rPr lang="en-US" dirty="0" err="1" smtClean="0"/>
              <a:t>Interprocessor</a:t>
            </a:r>
            <a:r>
              <a:rPr lang="en-US" dirty="0" smtClean="0"/>
              <a:t> communication is done through message passing.</a:t>
            </a:r>
            <a:endParaRPr lang="en-US" dirty="0"/>
          </a:p>
        </p:txBody>
      </p:sp>
    </p:spTree>
    <p:extLst>
      <p:ext uri="{BB962C8B-B14F-4D97-AF65-F5344CB8AC3E}">
        <p14:creationId xmlns:p14="http://schemas.microsoft.com/office/powerpoint/2010/main" val="1267718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Massively parallel processor systems</a:t>
            </a:r>
            <a:endParaRPr lang="en-US" dirty="0"/>
          </a:p>
        </p:txBody>
      </p:sp>
      <p:sp>
        <p:nvSpPr>
          <p:cNvPr id="3" name="内容占位符 2"/>
          <p:cNvSpPr>
            <a:spLocks noGrp="1"/>
          </p:cNvSpPr>
          <p:nvPr>
            <p:ph idx="1"/>
          </p:nvPr>
        </p:nvSpPr>
        <p:spPr/>
        <p:txBody>
          <a:bodyPr>
            <a:normAutofit lnSpcReduction="10000"/>
          </a:bodyPr>
          <a:lstStyle/>
          <a:p>
            <a:r>
              <a:rPr lang="en-US" dirty="0" smtClean="0"/>
              <a:t>Hundreds or several thousands of identical processors, each has its own memory.</a:t>
            </a:r>
          </a:p>
          <a:p>
            <a:r>
              <a:rPr lang="en-US" dirty="0" smtClean="0"/>
              <a:t>Distributed memory </a:t>
            </a:r>
            <a:r>
              <a:rPr lang="en-US" dirty="0" err="1" smtClean="0"/>
              <a:t>multicomputers</a:t>
            </a:r>
            <a:r>
              <a:rPr lang="en-US" dirty="0" smtClean="0"/>
              <a:t> are most useful for problems that can be broken into many relatively independent parts. </a:t>
            </a:r>
          </a:p>
          <a:p>
            <a:r>
              <a:rPr lang="en-US" dirty="0" smtClean="0"/>
              <a:t>The interaction should be small</a:t>
            </a:r>
          </a:p>
          <a:p>
            <a:pPr lvl="1"/>
            <a:r>
              <a:rPr lang="en-US" dirty="0" err="1" smtClean="0"/>
              <a:t>Interprocessor</a:t>
            </a:r>
            <a:r>
              <a:rPr lang="en-US" dirty="0" smtClean="0"/>
              <a:t> communication can degrade the system performance. </a:t>
            </a:r>
          </a:p>
          <a:p>
            <a:pPr lvl="1"/>
            <a:r>
              <a:rPr lang="en-US" dirty="0" smtClean="0"/>
              <a:t>Limiting factors: bandwidth and latency. </a:t>
            </a:r>
            <a:endParaRPr lang="en-US" dirty="0"/>
          </a:p>
        </p:txBody>
      </p:sp>
    </p:spTree>
    <p:extLst>
      <p:ext uri="{BB962C8B-B14F-4D97-AF65-F5344CB8AC3E}">
        <p14:creationId xmlns:p14="http://schemas.microsoft.com/office/powerpoint/2010/main" val="1361493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Message passing programming model</a:t>
            </a:r>
            <a:endParaRPr lang="en-US" dirty="0"/>
          </a:p>
        </p:txBody>
      </p:sp>
      <p:sp>
        <p:nvSpPr>
          <p:cNvPr id="3" name="内容占位符 2"/>
          <p:cNvSpPr>
            <a:spLocks noGrp="1"/>
          </p:cNvSpPr>
          <p:nvPr>
            <p:ph idx="1"/>
          </p:nvPr>
        </p:nvSpPr>
        <p:spPr/>
        <p:txBody>
          <a:bodyPr/>
          <a:lstStyle/>
          <a:p>
            <a:r>
              <a:rPr lang="en-US" dirty="0" smtClean="0"/>
              <a:t>The communication channels are mapped onto the communication network.</a:t>
            </a:r>
          </a:p>
          <a:p>
            <a:r>
              <a:rPr lang="en-US" dirty="0" smtClean="0"/>
              <a:t>The communication hardware is capable of operating independently of its assigned compute node so that communication and computation can be done concurrently. </a:t>
            </a:r>
            <a:endParaRPr lang="en-US" dirty="0"/>
          </a:p>
        </p:txBody>
      </p:sp>
    </p:spTree>
    <p:extLst>
      <p:ext uri="{BB962C8B-B14F-4D97-AF65-F5344CB8AC3E}">
        <p14:creationId xmlns:p14="http://schemas.microsoft.com/office/powerpoint/2010/main" val="162212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The efficiency is determined by the quality of mapping the process graph with its communication edges onto the distributed memory architecture. </a:t>
            </a:r>
          </a:p>
          <a:p>
            <a:r>
              <a:rPr lang="en-US" dirty="0" smtClean="0"/>
              <a:t>In the ideal case, </a:t>
            </a:r>
          </a:p>
          <a:p>
            <a:pPr lvl="1"/>
            <a:r>
              <a:rPr lang="en-US" dirty="0" smtClean="0"/>
              <a:t>Each task gets its own processor, every communication channel corresponds with a direct physical link between both communication nodes.</a:t>
            </a:r>
            <a:endParaRPr lang="en-US" dirty="0"/>
          </a:p>
        </p:txBody>
      </p:sp>
    </p:spTree>
    <p:extLst>
      <p:ext uri="{BB962C8B-B14F-4D97-AF65-F5344CB8AC3E}">
        <p14:creationId xmlns:p14="http://schemas.microsoft.com/office/powerpoint/2010/main" val="3918199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smtClean="0"/>
              <a:t>Available processors in massively parallel systems. </a:t>
            </a:r>
          </a:p>
          <a:p>
            <a:r>
              <a:rPr lang="en-US" dirty="0" smtClean="0"/>
              <a:t>Scalability requires a relatively simple communication network.</a:t>
            </a:r>
          </a:p>
          <a:p>
            <a:r>
              <a:rPr lang="en-US" dirty="0" smtClean="0"/>
              <a:t>Compromises are unavoidable. </a:t>
            </a:r>
          </a:p>
          <a:p>
            <a:r>
              <a:rPr lang="en-US" dirty="0" smtClean="0"/>
              <a:t>For example: a logical communication channel is routed when it passes one or more grid points. The transfer of data takes time. If there is no hardware support, routing must be done by software emulation.</a:t>
            </a:r>
            <a:endParaRPr lang="en-US" dirty="0"/>
          </a:p>
        </p:txBody>
      </p:sp>
    </p:spTree>
    <p:extLst>
      <p:ext uri="{BB962C8B-B14F-4D97-AF65-F5344CB8AC3E}">
        <p14:creationId xmlns:p14="http://schemas.microsoft.com/office/powerpoint/2010/main" val="1540439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On one hand, communication paths with different delays arise by non-optimal mapping of communication channels onto the network.</a:t>
            </a:r>
          </a:p>
          <a:p>
            <a:r>
              <a:rPr lang="en-US" dirty="0" smtClean="0"/>
              <a:t>On the other hand, several logical channels are multiplexed on one physical link. </a:t>
            </a:r>
          </a:p>
          <a:p>
            <a:r>
              <a:rPr lang="en-US" dirty="0" smtClean="0"/>
              <a:t>Therefore, usable communication bandwidth is decreased. </a:t>
            </a:r>
            <a:endParaRPr lang="en-US" dirty="0"/>
          </a:p>
        </p:txBody>
      </p:sp>
    </p:spTree>
    <p:extLst>
      <p:ext uri="{BB962C8B-B14F-4D97-AF65-F5344CB8AC3E}">
        <p14:creationId xmlns:p14="http://schemas.microsoft.com/office/powerpoint/2010/main" val="213243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smtClean="0"/>
              <a:t>In recent years, adaptive parallel algorithms are developed.</a:t>
            </a:r>
          </a:p>
          <a:p>
            <a:r>
              <a:rPr lang="en-US" dirty="0" smtClean="0"/>
              <a:t>The decision of how to imbed the actual process graph into the processor graph can’t be made statically at the compile time, but only at the runtime. </a:t>
            </a:r>
          </a:p>
          <a:p>
            <a:r>
              <a:rPr lang="en-US" dirty="0" smtClean="0"/>
              <a:t>Newly created tasks should be placed on processors with less workload to ensure a load balance. </a:t>
            </a:r>
          </a:p>
          <a:p>
            <a:r>
              <a:rPr lang="en-US" dirty="0" smtClean="0"/>
              <a:t>The communication paths should be kept as short as possible and not be overloaded by existing channels. </a:t>
            </a:r>
            <a:endParaRPr lang="en-US" dirty="0"/>
          </a:p>
        </p:txBody>
      </p:sp>
    </p:spTree>
    <p:extLst>
      <p:ext uri="{BB962C8B-B14F-4D97-AF65-F5344CB8AC3E}">
        <p14:creationId xmlns:p14="http://schemas.microsoft.com/office/powerpoint/2010/main" val="2722961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HW 3 (no need to do all questions)</a:t>
            </a:r>
          </a:p>
        </p:txBody>
      </p:sp>
      <p:sp>
        <p:nvSpPr>
          <p:cNvPr id="3" name="内容占位符 2"/>
          <p:cNvSpPr>
            <a:spLocks noGrp="1"/>
          </p:cNvSpPr>
          <p:nvPr>
            <p:ph idx="1"/>
          </p:nvPr>
        </p:nvSpPr>
        <p:spPr>
          <a:xfrm>
            <a:off x="467544" y="1196752"/>
            <a:ext cx="8229600" cy="4525963"/>
          </a:xfrm>
        </p:spPr>
        <p:txBody>
          <a:bodyPr>
            <a:normAutofit fontScale="92500" lnSpcReduction="20000"/>
          </a:bodyPr>
          <a:lstStyle/>
          <a:p>
            <a:r>
              <a:rPr lang="en-US" dirty="0"/>
              <a:t>3 options:</a:t>
            </a:r>
          </a:p>
          <a:p>
            <a:pPr marL="914400" lvl="1" indent="-457200">
              <a:buFont typeface="+mj-lt"/>
              <a:buAutoNum type="alphaUcPeriod"/>
            </a:pPr>
            <a:r>
              <a:rPr lang="en-US" dirty="0"/>
              <a:t>Finish Q1 and Q2,</a:t>
            </a:r>
          </a:p>
          <a:p>
            <a:pPr marL="914400" lvl="1" indent="-457200">
              <a:buFont typeface="+mj-lt"/>
              <a:buAutoNum type="alphaUcPeriod"/>
            </a:pPr>
            <a:r>
              <a:rPr lang="en-US" dirty="0"/>
              <a:t>Finish Q3,</a:t>
            </a:r>
          </a:p>
          <a:p>
            <a:pPr marL="914400" lvl="1" indent="-457200">
              <a:buFont typeface="+mj-lt"/>
              <a:buAutoNum type="alphaUcPeriod"/>
            </a:pPr>
            <a:r>
              <a:rPr lang="en-US" dirty="0"/>
              <a:t>Finish Q4</a:t>
            </a:r>
          </a:p>
          <a:p>
            <a:pPr marL="514350" indent="-514350">
              <a:buFont typeface="+mj-lt"/>
              <a:buAutoNum type="arabicParenR"/>
            </a:pPr>
            <a:r>
              <a:rPr lang="en-US" dirty="0"/>
              <a:t> Suppose in a parallel world where the air resistance force is proportional to V </a:t>
            </a:r>
            <a:r>
              <a:rPr lang="en-US" baseline="30000" dirty="0" smtClean="0"/>
              <a:t>5/3</a:t>
            </a:r>
            <a:r>
              <a:rPr lang="en-US" dirty="0"/>
              <a:t>. Rewrite the motor cyclist program in C or </a:t>
            </a:r>
            <a:r>
              <a:rPr lang="en-US" dirty="0" err="1"/>
              <a:t>fortran</a:t>
            </a:r>
            <a:r>
              <a:rPr lang="en-US" dirty="0"/>
              <a:t> to calculate this problem show in the lecture notes </a:t>
            </a:r>
            <a:r>
              <a:rPr lang="en-US" dirty="0" smtClean="0"/>
              <a:t>13(Assume </a:t>
            </a:r>
            <a:r>
              <a:rPr lang="en-US" dirty="0"/>
              <a:t>all the parameters are the same).  Show the difference between this model and the </a:t>
            </a:r>
            <a:r>
              <a:rPr lang="en-US" dirty="0" smtClean="0"/>
              <a:t>model </a:t>
            </a:r>
            <a:r>
              <a:rPr lang="en-US" dirty="0"/>
              <a:t>shown in the lecture notes</a:t>
            </a:r>
            <a:r>
              <a:rPr lang="en-US"/>
              <a:t>. </a:t>
            </a:r>
            <a:endParaRPr lang="en-US" dirty="0" smtClean="0"/>
          </a:p>
        </p:txBody>
      </p:sp>
    </p:spTree>
    <p:extLst>
      <p:ext uri="{BB962C8B-B14F-4D97-AF65-F5344CB8AC3E}">
        <p14:creationId xmlns:p14="http://schemas.microsoft.com/office/powerpoint/2010/main" val="2487440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HW3 A</a:t>
            </a:r>
          </a:p>
        </p:txBody>
      </p:sp>
      <p:sp>
        <p:nvSpPr>
          <p:cNvPr id="4" name="内容占位符 2">
            <a:extLst>
              <a:ext uri="{FF2B5EF4-FFF2-40B4-BE49-F238E27FC236}">
                <a16:creationId xmlns:a16="http://schemas.microsoft.com/office/drawing/2014/main" id="{0BF71ED0-E705-4A08-8029-A3B828089031}"/>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arenR" startAt="2"/>
            </a:pPr>
            <a:r>
              <a:rPr lang="en-US" dirty="0"/>
              <a:t>Setup and run the java code of the relaxation method shown in the lecture notes </a:t>
            </a:r>
            <a:r>
              <a:rPr lang="en-US" dirty="0" smtClean="0"/>
              <a:t>16(You </a:t>
            </a:r>
            <a:r>
              <a:rPr lang="en-US" dirty="0"/>
              <a:t>can also rewrite it  in C/C++ or </a:t>
            </a:r>
            <a:r>
              <a:rPr lang="en-US" dirty="0" err="1"/>
              <a:t>fortran</a:t>
            </a:r>
            <a:r>
              <a:rPr lang="en-US" dirty="0"/>
              <a:t> if you don’t know how to run Java or you enjoy programming), test 10 different p values and the convergence speed, report the best choice of p values in your code.  (Note that I am not asking you to provide the optimum of p among all possible choices of p.)</a:t>
            </a:r>
          </a:p>
        </p:txBody>
      </p:sp>
    </p:spTree>
    <p:extLst>
      <p:ext uri="{BB962C8B-B14F-4D97-AF65-F5344CB8AC3E}">
        <p14:creationId xmlns:p14="http://schemas.microsoft.com/office/powerpoint/2010/main" val="2561041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519E-C904-4FA9-A77E-788407392D98}"/>
              </a:ext>
            </a:extLst>
          </p:cNvPr>
          <p:cNvSpPr>
            <a:spLocks noGrp="1"/>
          </p:cNvSpPr>
          <p:nvPr>
            <p:ph type="title"/>
          </p:nvPr>
        </p:nvSpPr>
        <p:spPr>
          <a:xfrm>
            <a:off x="611560" y="-315416"/>
            <a:ext cx="7886700" cy="1325563"/>
          </a:xfrm>
        </p:spPr>
        <p:txBody>
          <a:bodyPr/>
          <a:lstStyle/>
          <a:p>
            <a:r>
              <a:rPr lang="en-HK" dirty="0"/>
              <a:t>HW 3 B</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028D6B-01E8-497F-B1C9-0DB8E917EC9E}"/>
                  </a:ext>
                </a:extLst>
              </p:cNvPr>
              <p:cNvSpPr>
                <a:spLocks noGrp="1"/>
              </p:cNvSpPr>
              <p:nvPr>
                <p:ph idx="1"/>
              </p:nvPr>
            </p:nvSpPr>
            <p:spPr>
              <a:xfrm>
                <a:off x="0" y="620688"/>
                <a:ext cx="9144000" cy="4351338"/>
              </a:xfrm>
            </p:spPr>
            <p:txBody>
              <a:bodyPr>
                <a:noAutofit/>
              </a:bodyPr>
              <a:lstStyle/>
              <a:p>
                <a:pPr marL="514350" indent="-514350">
                  <a:buFont typeface="+mj-lt"/>
                  <a:buAutoNum type="arabicParenR" startAt="3"/>
                </a:pPr>
                <a:r>
                  <a:rPr lang="en-HK" sz="2400" dirty="0"/>
                  <a:t>Solve Tolman–Oppenheimer–</a:t>
                </a:r>
                <a:r>
                  <a:rPr lang="en-HK" sz="2400" dirty="0" err="1"/>
                  <a:t>Volkoff</a:t>
                </a:r>
                <a:r>
                  <a:rPr lang="en-HK" sz="2400" dirty="0"/>
                  <a:t> (TOV) equation using 4</a:t>
                </a:r>
                <a:r>
                  <a:rPr lang="en-HK" sz="2400" baseline="30000" dirty="0"/>
                  <a:t>th</a:t>
                </a:r>
                <a:r>
                  <a:rPr lang="en-HK" sz="2400" dirty="0"/>
                  <a:t> order Runge </a:t>
                </a:r>
                <a:r>
                  <a:rPr lang="en-HK" sz="2400" dirty="0" err="1"/>
                  <a:t>kutta</a:t>
                </a:r>
                <a:r>
                  <a:rPr lang="en-HK" sz="2400" dirty="0"/>
                  <a:t> method</a:t>
                </a:r>
                <a:br>
                  <a:rPr lang="en-HK" sz="2400" dirty="0"/>
                </a:br>
                <a:r>
                  <a:rPr lang="en-HK" sz="2400" dirty="0"/>
                  <a:t>(write your own code if you enjoy coding or import library)</a:t>
                </a:r>
                <a:br>
                  <a:rPr lang="en-HK" sz="2400" dirty="0"/>
                </a:br>
                <a:r>
                  <a:rPr lang="en-HK" sz="2400" dirty="0"/>
                  <a:t>TOV equation is hydrostatic equation of spherically symmetric body in general relativity.</a:t>
                </a:r>
                <a:br>
                  <a:rPr lang="en-HK" sz="2400" dirty="0"/>
                </a:br>
                <a:r>
                  <a:rPr lang="en-HK" sz="2400" dirty="0"/>
                  <a:t>Using </a:t>
                </a:r>
                <a:r>
                  <a:rPr lang="en-HK" sz="2400" dirty="0" err="1"/>
                  <a:t>polytropic</a:t>
                </a:r>
                <a:r>
                  <a:rPr lang="en-HK" sz="2400" dirty="0"/>
                  <a:t> equation of state:</a:t>
                </a:r>
                <a:br>
                  <a:rPr lang="en-HK" sz="2400" dirty="0"/>
                </a:br>
                <a:r>
                  <a:rPr lang="en-HK" sz="2400" dirty="0"/>
                  <a:t/>
                </a:r>
                <a:br>
                  <a:rPr lang="en-HK" sz="2400" dirty="0"/>
                </a:br>
                <a:r>
                  <a:rPr lang="en-HK" sz="2400" dirty="0"/>
                  <a:t/>
                </a:r>
                <a:br>
                  <a:rPr lang="en-HK" sz="2400" dirty="0"/>
                </a:br>
                <a:r>
                  <a:rPr lang="en-HK" sz="2400" dirty="0"/>
                  <a:t/>
                </a:r>
                <a:br>
                  <a:rPr lang="en-HK" sz="2400" dirty="0"/>
                </a:br>
                <a:r>
                  <a:rPr lang="en-HK" sz="2400" dirty="0" smtClean="0"/>
                  <a:t>For </a:t>
                </a:r>
                <a:r>
                  <a:rPr lang="en-HK" sz="2400" dirty="0"/>
                  <a:t>neutron star:</a:t>
                </a:r>
                <a14:m>
                  <m:oMath xmlns:m="http://schemas.openxmlformats.org/officeDocument/2006/math">
                    <m:r>
                      <a:rPr lang="en-HK" sz="2400" i="1">
                        <a:latin typeface="Cambria Math" panose="02040503050406030204" pitchFamily="18" charset="0"/>
                      </a:rPr>
                      <m:t>𝐾</m:t>
                    </m:r>
                  </m:oMath>
                </a14:m>
                <a:r>
                  <a:rPr lang="en-HK" sz="2400" dirty="0"/>
                  <a:t> = 1.982 x 10</a:t>
                </a:r>
                <a:r>
                  <a:rPr lang="en-HK" sz="2400" baseline="30000" dirty="0"/>
                  <a:t>-6</a:t>
                </a:r>
                <a:r>
                  <a:rPr lang="en-HK" sz="2400" dirty="0"/>
                  <a:t> (in CGS) or = 1.11456 x 10</a:t>
                </a:r>
                <a:r>
                  <a:rPr lang="en-HK" sz="2400" baseline="30000" dirty="0"/>
                  <a:t>-15</a:t>
                </a:r>
                <a:r>
                  <a:rPr lang="en-HK" sz="2400" dirty="0"/>
                  <a:t> (in Si unit),</a:t>
                </a:r>
                <a14:m>
                  <m:oMath xmlns:m="http://schemas.openxmlformats.org/officeDocument/2006/math">
                    <m:r>
                      <a:rPr lang="en-HK" sz="2400" i="1">
                        <a:latin typeface="Cambria Math" panose="02040503050406030204" pitchFamily="18" charset="0"/>
                      </a:rPr>
                      <m:t> </m:t>
                    </m:r>
                    <m:r>
                      <a:rPr lang="en-HK" sz="2400" i="1">
                        <a:latin typeface="Cambria Math" panose="02040503050406030204" pitchFamily="18" charset="0"/>
                      </a:rPr>
                      <m:t>𝛾</m:t>
                    </m:r>
                  </m:oMath>
                </a14:m>
                <a:r>
                  <a:rPr lang="en-HK" sz="2400" dirty="0"/>
                  <a:t> = 2.75,</a:t>
                </a:r>
                <a:r>
                  <a:rPr lang="en-HK" sz="2400" dirty="0">
                    <a:ea typeface="PMingLiU" panose="02020500000000000000" pitchFamily="18" charset="-120"/>
                    <a:cs typeface="Times New Roman" panose="02020603050405020304" pitchFamily="18" charset="0"/>
                  </a:rPr>
                  <a:t> </a:t>
                </a:r>
                <a14:m>
                  <m:oMath xmlns:m="http://schemas.openxmlformats.org/officeDocument/2006/math">
                    <m:r>
                      <a:rPr lang="en-HK" sz="2400" i="1">
                        <a:latin typeface="Cambria Math" panose="02040503050406030204" pitchFamily="18" charset="0"/>
                        <a:ea typeface="PMingLiU" panose="02020500000000000000" pitchFamily="18" charset="-120"/>
                        <a:cs typeface="Times New Roman" panose="02020603050405020304" pitchFamily="18" charset="0"/>
                      </a:rPr>
                      <m:t>𝜖</m:t>
                    </m:r>
                    <m:r>
                      <a:rPr lang="en-HK" sz="2400" b="0" i="0" smtClean="0">
                        <a:latin typeface="Cambria Math" panose="02040503050406030204" pitchFamily="18" charset="0"/>
                        <a:ea typeface="PMingLiU" panose="02020500000000000000" pitchFamily="18" charset="-120"/>
                        <a:cs typeface="Times New Roman" panose="02020603050405020304" pitchFamily="18" charset="0"/>
                      </a:rPr>
                      <m:t> </m:t>
                    </m:r>
                  </m:oMath>
                </a14:m>
                <a:r>
                  <a:rPr lang="en-HK" sz="2400" dirty="0"/>
                  <a:t>is specific internal energy</a:t>
                </a:r>
                <a:br>
                  <a:rPr lang="en-HK" sz="2400" dirty="0"/>
                </a:br>
                <a:r>
                  <a:rPr lang="en-HK" sz="2400" dirty="0"/>
                  <a:t>A) find the radius and mass of the body, given initial condition </a:t>
                </a:r>
                <a14:m>
                  <m:oMath xmlns:m="http://schemas.openxmlformats.org/officeDocument/2006/math">
                    <m:sSub>
                      <m:sSubPr>
                        <m:ctrlPr>
                          <a:rPr lang="en-HK" sz="2400" i="1">
                            <a:latin typeface="Cambria Math" panose="02040503050406030204" pitchFamily="18" charset="0"/>
                          </a:rPr>
                        </m:ctrlPr>
                      </m:sSubPr>
                      <m:e>
                        <m:r>
                          <a:rPr lang="en-HK" sz="2400" i="1">
                            <a:latin typeface="Cambria Math" panose="02040503050406030204" pitchFamily="18" charset="0"/>
                          </a:rPr>
                          <m:t>𝜌</m:t>
                        </m:r>
                      </m:e>
                      <m:sub>
                        <m:r>
                          <a:rPr lang="en-HK" sz="2400" i="1">
                            <a:latin typeface="Cambria Math" panose="02040503050406030204" pitchFamily="18" charset="0"/>
                          </a:rPr>
                          <m:t>𝑐</m:t>
                        </m:r>
                      </m:sub>
                    </m:sSub>
                    <m:r>
                      <a:rPr lang="en-HK" sz="2400" i="1">
                        <a:latin typeface="Cambria Math" panose="02040503050406030204" pitchFamily="18" charset="0"/>
                      </a:rPr>
                      <m:t>=</m:t>
                    </m:r>
                  </m:oMath>
                </a14:m>
                <a:r>
                  <a:rPr lang="en-HK" sz="2400" dirty="0"/>
                  <a:t>5.0 x 10</a:t>
                </a:r>
                <a:r>
                  <a:rPr lang="en-HK" sz="2400" baseline="30000" dirty="0"/>
                  <a:t>17</a:t>
                </a:r>
                <a:r>
                  <a:rPr lang="en-HK" sz="2400" dirty="0"/>
                  <a:t> kg m</a:t>
                </a:r>
                <a:r>
                  <a:rPr lang="en-HK" sz="2400" baseline="30000" dirty="0"/>
                  <a:t>-3</a:t>
                </a:r>
                <a:br>
                  <a:rPr lang="en-HK" sz="2400" baseline="30000" dirty="0"/>
                </a:br>
                <a:r>
                  <a:rPr lang="en-HK" sz="2400" dirty="0"/>
                  <a:t>B) using different initial condition, plot a M-R curve (use km and mass of sun as units)</a:t>
                </a:r>
                <a:br>
                  <a:rPr lang="en-HK" sz="2400" dirty="0"/>
                </a:br>
                <a:r>
                  <a:rPr lang="en-HK" sz="2400" dirty="0"/>
                  <a:t>	Submit the 1) source code, 2)output file with r, P(r) , M(r) and Density(r),3) plotted structure, 4) M-R curve</a:t>
                </a:r>
              </a:p>
              <a:p>
                <a:pPr marL="514350" indent="-514350">
                  <a:buFont typeface="Arial" panose="020B0604020202020204" pitchFamily="34" charset="0"/>
                  <a:buAutoNum type="arabicParenR" startAt="3"/>
                </a:pPr>
                <a:endParaRPr lang="en-HK" sz="2400" dirty="0"/>
              </a:p>
            </p:txBody>
          </p:sp>
        </mc:Choice>
        <mc:Fallback xmlns="">
          <p:sp>
            <p:nvSpPr>
              <p:cNvPr id="3" name="Content Placeholder 2">
                <a:extLst>
                  <a:ext uri="{FF2B5EF4-FFF2-40B4-BE49-F238E27FC236}">
                    <a16:creationId xmlns:a16="http://schemas.microsoft.com/office/drawing/2014/main" xmlns:a14="http://schemas.microsoft.com/office/drawing/2010/main" xmlns="" id="{97028D6B-01E8-497F-B1C9-0DB8E917EC9E}"/>
                  </a:ext>
                </a:extLst>
              </p:cNvPr>
              <p:cNvSpPr>
                <a:spLocks noGrp="1" noRot="1" noChangeAspect="1" noMove="1" noResize="1" noEditPoints="1" noAdjustHandles="1" noChangeArrowheads="1" noChangeShapeType="1" noTextEdit="1"/>
              </p:cNvSpPr>
              <p:nvPr>
                <p:ph idx="1"/>
              </p:nvPr>
            </p:nvSpPr>
            <p:spPr>
              <a:xfrm>
                <a:off x="0" y="620688"/>
                <a:ext cx="9144000" cy="4351338"/>
              </a:xfrm>
              <a:blipFill rotWithShape="1">
                <a:blip r:embed="rId2"/>
                <a:stretch>
                  <a:fillRect l="-1000" t="-1261" r="-333" b="-481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2007E4B-136B-47AB-9A53-B34782E3C1E1}"/>
                  </a:ext>
                </a:extLst>
              </p:cNvPr>
              <p:cNvSpPr/>
              <p:nvPr/>
            </p:nvSpPr>
            <p:spPr>
              <a:xfrm>
                <a:off x="4572000" y="1988840"/>
                <a:ext cx="4572000" cy="2121222"/>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HK" i="1" smtClean="0">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𝑑𝑝</m:t>
                          </m:r>
                        </m:num>
                        <m:den>
                          <m:r>
                            <a:rPr lang="en-HK" i="1">
                              <a:latin typeface="Cambria Math" panose="02040503050406030204" pitchFamily="18" charset="0"/>
                              <a:ea typeface="PMingLiU" panose="02020500000000000000" pitchFamily="18" charset="-120"/>
                              <a:cs typeface="Times New Roman" panose="02020603050405020304" pitchFamily="18" charset="0"/>
                            </a:rPr>
                            <m:t>𝑑𝑟</m:t>
                          </m:r>
                        </m:den>
                      </m:f>
                      <m:r>
                        <a:rPr lang="en-HK" i="1">
                          <a:latin typeface="Cambria Math" panose="02040503050406030204" pitchFamily="18" charset="0"/>
                          <a:ea typeface="PMingLiU" panose="02020500000000000000" pitchFamily="18" charset="-120"/>
                          <a:cs typeface="Times New Roman" panose="02020603050405020304" pitchFamily="18" charset="0"/>
                        </a:rPr>
                        <m:t>=−</m:t>
                      </m:r>
                      <m:r>
                        <a:rPr lang="en-HK" i="1">
                          <a:latin typeface="Cambria Math" panose="02040503050406030204" pitchFamily="18" charset="0"/>
                          <a:ea typeface="PMingLiU" panose="02020500000000000000" pitchFamily="18" charset="-120"/>
                          <a:cs typeface="Times New Roman" panose="02020603050405020304" pitchFamily="18" charset="0"/>
                        </a:rPr>
                        <m:t>𝐺</m:t>
                      </m:r>
                      <m:d>
                        <m:dPr>
                          <m:ctrlPr>
                            <a:rPr lang="en-HK" i="1">
                              <a:latin typeface="Cambria Math" panose="02040503050406030204" pitchFamily="18" charset="0"/>
                              <a:ea typeface="PMingLiU" panose="02020500000000000000" pitchFamily="18" charset="-120"/>
                              <a:cs typeface="Times New Roman" panose="02020603050405020304" pitchFamily="18" charset="0"/>
                            </a:rPr>
                          </m:ctrlPr>
                        </m:dPr>
                        <m:e>
                          <m:r>
                            <a:rPr lang="en-HK" i="1">
                              <a:latin typeface="Cambria Math" panose="02040503050406030204" pitchFamily="18" charset="0"/>
                              <a:ea typeface="PMingLiU" panose="02020500000000000000" pitchFamily="18" charset="-120"/>
                              <a:cs typeface="Times New Roman" panose="02020603050405020304" pitchFamily="18" charset="0"/>
                            </a:rPr>
                            <m:t>𝜌</m:t>
                          </m:r>
                          <m:d>
                            <m:dPr>
                              <m:ctrlPr>
                                <a:rPr lang="en-HK" i="1">
                                  <a:latin typeface="Cambria Math" panose="02040503050406030204" pitchFamily="18" charset="0"/>
                                  <a:ea typeface="PMingLiU" panose="02020500000000000000" pitchFamily="18" charset="-120"/>
                                  <a:cs typeface="Times New Roman" panose="02020603050405020304" pitchFamily="18" charset="0"/>
                                </a:rPr>
                              </m:ctrlPr>
                            </m:dPr>
                            <m:e>
                              <m:r>
                                <a:rPr lang="en-HK" i="1">
                                  <a:latin typeface="Cambria Math" panose="02040503050406030204" pitchFamily="18" charset="0"/>
                                  <a:ea typeface="PMingLiU" panose="02020500000000000000" pitchFamily="18" charset="-120"/>
                                  <a:cs typeface="Times New Roman" panose="02020603050405020304" pitchFamily="18" charset="0"/>
                                </a:rPr>
                                <m:t>1+</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𝜖</m:t>
                                  </m:r>
                                </m:num>
                                <m:den>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𝑐</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den>
                              </m:f>
                            </m:e>
                          </m:d>
                          <m:r>
                            <a:rPr lang="en-HK" i="1">
                              <a:latin typeface="Cambria Math" panose="02040503050406030204" pitchFamily="18" charset="0"/>
                              <a:ea typeface="PMingLiU" panose="02020500000000000000" pitchFamily="18" charset="-120"/>
                              <a:cs typeface="Times New Roman" panose="02020603050405020304" pitchFamily="18" charset="0"/>
                            </a:rPr>
                            <m:t>+</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𝑝</m:t>
                              </m:r>
                            </m:num>
                            <m:den>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𝑐</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den>
                          </m:f>
                        </m:e>
                      </m:d>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𝑚</m:t>
                          </m:r>
                          <m:r>
                            <a:rPr lang="en-HK" i="1">
                              <a:latin typeface="Cambria Math" panose="02040503050406030204" pitchFamily="18" charset="0"/>
                              <a:ea typeface="PMingLiU" panose="02020500000000000000" pitchFamily="18" charset="-120"/>
                              <a:cs typeface="Times New Roman" panose="02020603050405020304" pitchFamily="18" charset="0"/>
                            </a:rPr>
                            <m:t>+</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4</m:t>
                              </m:r>
                              <m:r>
                                <a:rPr lang="en-HK" i="1">
                                  <a:latin typeface="Cambria Math" panose="02040503050406030204" pitchFamily="18" charset="0"/>
                                  <a:ea typeface="PMingLiU" panose="02020500000000000000" pitchFamily="18" charset="-120"/>
                                  <a:cs typeface="Times New Roman" panose="02020603050405020304" pitchFamily="18" charset="0"/>
                                </a:rPr>
                                <m:t>𝜋</m:t>
                              </m:r>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𝑟</m:t>
                                  </m:r>
                                </m:e>
                                <m:sup>
                                  <m:r>
                                    <a:rPr lang="en-HK" i="1">
                                      <a:latin typeface="Cambria Math" panose="02040503050406030204" pitchFamily="18" charset="0"/>
                                      <a:ea typeface="PMingLiU" panose="02020500000000000000" pitchFamily="18" charset="-120"/>
                                      <a:cs typeface="Times New Roman" panose="02020603050405020304" pitchFamily="18" charset="0"/>
                                    </a:rPr>
                                    <m:t>3</m:t>
                                  </m:r>
                                </m:sup>
                              </m:sSup>
                              <m:r>
                                <a:rPr lang="en-HK" i="1">
                                  <a:latin typeface="Cambria Math" panose="02040503050406030204" pitchFamily="18" charset="0"/>
                                  <a:ea typeface="PMingLiU" panose="02020500000000000000" pitchFamily="18" charset="-120"/>
                                  <a:cs typeface="Times New Roman" panose="02020603050405020304" pitchFamily="18" charset="0"/>
                                </a:rPr>
                                <m:t>𝑝</m:t>
                              </m:r>
                            </m:num>
                            <m:den>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𝑐</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den>
                          </m:f>
                        </m:num>
                        <m:den>
                          <m:r>
                            <a:rPr lang="en-HK" i="1">
                              <a:latin typeface="Cambria Math" panose="02040503050406030204" pitchFamily="18" charset="0"/>
                              <a:ea typeface="PMingLiU" panose="02020500000000000000" pitchFamily="18" charset="-120"/>
                              <a:cs typeface="Times New Roman" panose="02020603050405020304" pitchFamily="18" charset="0"/>
                            </a:rPr>
                            <m:t>𝑟</m:t>
                          </m:r>
                          <m:d>
                            <m:dPr>
                              <m:ctrlPr>
                                <a:rPr lang="en-HK" i="1">
                                  <a:latin typeface="Cambria Math" panose="02040503050406030204" pitchFamily="18" charset="0"/>
                                  <a:ea typeface="PMingLiU" panose="02020500000000000000" pitchFamily="18" charset="-120"/>
                                  <a:cs typeface="Times New Roman" panose="02020603050405020304" pitchFamily="18" charset="0"/>
                                </a:rPr>
                              </m:ctrlPr>
                            </m:dPr>
                            <m:e>
                              <m:r>
                                <a:rPr lang="en-HK" i="1">
                                  <a:latin typeface="Cambria Math" panose="02040503050406030204" pitchFamily="18" charset="0"/>
                                  <a:ea typeface="PMingLiU" panose="02020500000000000000" pitchFamily="18" charset="-120"/>
                                  <a:cs typeface="Times New Roman" panose="02020603050405020304" pitchFamily="18" charset="0"/>
                                </a:rPr>
                                <m:t>𝑟</m:t>
                              </m:r>
                              <m:r>
                                <a:rPr lang="en-HK" i="1">
                                  <a:latin typeface="Cambria Math" panose="02040503050406030204" pitchFamily="18" charset="0"/>
                                  <a:ea typeface="PMingLiU" panose="02020500000000000000" pitchFamily="18" charset="-120"/>
                                  <a:cs typeface="Times New Roman" panose="02020603050405020304" pitchFamily="18" charset="0"/>
                                </a:rPr>
                                <m:t>−</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2</m:t>
                                  </m:r>
                                  <m:r>
                                    <a:rPr lang="en-HK" i="1">
                                      <a:latin typeface="Cambria Math" panose="02040503050406030204" pitchFamily="18" charset="0"/>
                                      <a:ea typeface="PMingLiU" panose="02020500000000000000" pitchFamily="18" charset="-120"/>
                                      <a:cs typeface="Times New Roman" panose="02020603050405020304" pitchFamily="18" charset="0"/>
                                    </a:rPr>
                                    <m:t>𝐺𝑚</m:t>
                                  </m:r>
                                </m:num>
                                <m:den>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𝑐</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den>
                              </m:f>
                            </m:e>
                          </m:d>
                        </m:den>
                      </m:f>
                    </m:oMath>
                  </m:oMathPara>
                </a14:m>
                <a:endParaRPr lang="en-HK" dirty="0">
                  <a:latin typeface="Calibri" panose="020F0502020204030204" pitchFamily="34" charset="0"/>
                  <a:ea typeface="PMingLiU" panose="02020500000000000000" pitchFamily="18" charset="-120"/>
                  <a:cs typeface="Times New Roman" panose="02020603050405020304" pitchFamily="18" charset="0"/>
                </a:endParaRPr>
              </a:p>
              <a:p>
                <a:pPr algn="ctr">
                  <a:lnSpc>
                    <a:spcPct val="107000"/>
                  </a:lnSpc>
                  <a:spcAft>
                    <a:spcPts val="800"/>
                  </a:spcAft>
                </a:pPr>
                <a14:m>
                  <m:oMath xmlns:m="http://schemas.openxmlformats.org/officeDocument/2006/math">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𝑑𝑚</m:t>
                        </m:r>
                      </m:num>
                      <m:den>
                        <m:r>
                          <a:rPr lang="en-HK" i="1">
                            <a:latin typeface="Cambria Math" panose="02040503050406030204" pitchFamily="18" charset="0"/>
                            <a:ea typeface="PMingLiU" panose="02020500000000000000" pitchFamily="18" charset="-120"/>
                            <a:cs typeface="Times New Roman" panose="02020603050405020304" pitchFamily="18" charset="0"/>
                          </a:rPr>
                          <m:t>𝑑𝑟</m:t>
                        </m:r>
                      </m:den>
                    </m:f>
                    <m:r>
                      <a:rPr lang="en-HK" i="1">
                        <a:latin typeface="Cambria Math" panose="02040503050406030204" pitchFamily="18" charset="0"/>
                        <a:ea typeface="PMingLiU" panose="02020500000000000000" pitchFamily="18" charset="-120"/>
                        <a:cs typeface="Times New Roman" panose="02020603050405020304" pitchFamily="18" charset="0"/>
                      </a:rPr>
                      <m:t>=4</m:t>
                    </m:r>
                    <m:r>
                      <a:rPr lang="en-HK" i="1">
                        <a:latin typeface="Cambria Math" panose="02040503050406030204" pitchFamily="18" charset="0"/>
                        <a:ea typeface="PMingLiU" panose="02020500000000000000" pitchFamily="18" charset="-120"/>
                        <a:cs typeface="Times New Roman" panose="02020603050405020304" pitchFamily="18" charset="0"/>
                      </a:rPr>
                      <m:t>𝜋</m:t>
                    </m:r>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𝑟</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r>
                      <a:rPr lang="en-HK" i="1">
                        <a:latin typeface="Cambria Math" panose="02040503050406030204" pitchFamily="18" charset="0"/>
                        <a:ea typeface="PMingLiU" panose="02020500000000000000" pitchFamily="18" charset="-120"/>
                        <a:cs typeface="Times New Roman" panose="02020603050405020304" pitchFamily="18" charset="0"/>
                      </a:rPr>
                      <m:t>𝜌</m:t>
                    </m:r>
                    <m:r>
                      <a:rPr lang="en-HK" i="1">
                        <a:latin typeface="Cambria Math" panose="02040503050406030204" pitchFamily="18" charset="0"/>
                        <a:ea typeface="PMingLiU" panose="02020500000000000000" pitchFamily="18" charset="-120"/>
                        <a:cs typeface="Times New Roman" panose="02020603050405020304" pitchFamily="18" charset="0"/>
                      </a:rPr>
                      <m:t>(1+</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i="1">
                            <a:latin typeface="Cambria Math" panose="02040503050406030204" pitchFamily="18" charset="0"/>
                            <a:ea typeface="PMingLiU" panose="02020500000000000000" pitchFamily="18" charset="-120"/>
                            <a:cs typeface="Times New Roman" panose="02020603050405020304" pitchFamily="18" charset="0"/>
                          </a:rPr>
                          <m:t>𝜖</m:t>
                        </m:r>
                      </m:num>
                      <m:den>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𝑐</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den>
                    </m:f>
                    <m:r>
                      <a:rPr lang="en-HK" i="1">
                        <a:latin typeface="Cambria Math" panose="02040503050406030204" pitchFamily="18" charset="0"/>
                        <a:ea typeface="PMingLiU" panose="02020500000000000000" pitchFamily="18" charset="-120"/>
                        <a:cs typeface="Times New Roman" panose="02020603050405020304" pitchFamily="18" charset="0"/>
                      </a:rPr>
                      <m:t>)</m:t>
                    </m:r>
                  </m:oMath>
                </a14:m>
                <a:r>
                  <a:rPr lang="en-HK" dirty="0">
                    <a:latin typeface="Calibri" panose="020F0502020204030204" pitchFamily="34" charset="0"/>
                    <a:ea typeface="PMingLiU" panose="02020500000000000000" pitchFamily="18" charset="-120"/>
                    <a:cs typeface="Times New Roman" panose="02020603050405020304" pitchFamily="18" charset="0"/>
                  </a:rPr>
                  <a:t>,    </a:t>
                </a:r>
                <a14:m>
                  <m:oMath xmlns:m="http://schemas.openxmlformats.org/officeDocument/2006/math">
                    <m:r>
                      <a:rPr lang="en-HK" b="0" i="1" smtClean="0">
                        <a:latin typeface="Cambria Math" panose="02040503050406030204" pitchFamily="18" charset="0"/>
                        <a:ea typeface="PMingLiU" panose="02020500000000000000" pitchFamily="18" charset="-120"/>
                        <a:cs typeface="Times New Roman" panose="02020603050405020304" pitchFamily="18" charset="0"/>
                      </a:rPr>
                      <m:t>𝑝</m:t>
                    </m:r>
                    <m:r>
                      <a:rPr lang="en-HK" i="1">
                        <a:latin typeface="Cambria Math" panose="02040503050406030204" pitchFamily="18" charset="0"/>
                        <a:ea typeface="PMingLiU" panose="02020500000000000000" pitchFamily="18" charset="-120"/>
                        <a:cs typeface="Times New Roman" panose="02020603050405020304" pitchFamily="18" charset="0"/>
                      </a:rPr>
                      <m:t>=</m:t>
                    </m:r>
                    <m:r>
                      <a:rPr lang="en-HK" i="1">
                        <a:latin typeface="Cambria Math" panose="02040503050406030204" pitchFamily="18" charset="0"/>
                        <a:ea typeface="PMingLiU" panose="02020500000000000000" pitchFamily="18" charset="-120"/>
                        <a:cs typeface="Times New Roman" panose="02020603050405020304" pitchFamily="18" charset="0"/>
                      </a:rPr>
                      <m:t>𝐾</m:t>
                    </m:r>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𝜌</m:t>
                        </m:r>
                      </m:e>
                      <m:sup>
                        <m:r>
                          <a:rPr lang="en-HK" i="1">
                            <a:latin typeface="Cambria Math" panose="02040503050406030204" pitchFamily="18" charset="0"/>
                            <a:ea typeface="PMingLiU" panose="02020500000000000000" pitchFamily="18" charset="-120"/>
                            <a:cs typeface="Times New Roman" panose="02020603050405020304" pitchFamily="18" charset="0"/>
                          </a:rPr>
                          <m:t>𝛾</m:t>
                        </m:r>
                      </m:sup>
                    </m:sSup>
                  </m:oMath>
                </a14:m>
                <a:r>
                  <a:rPr lang="en-HK" dirty="0">
                    <a:latin typeface="Calibri" panose="020F0502020204030204" pitchFamily="34" charset="0"/>
                    <a:ea typeface="PMingLiU" panose="02020500000000000000" pitchFamily="18" charset="-120"/>
                    <a:cs typeface="Times New Roman" panose="02020603050405020304" pitchFamily="18" charset="0"/>
                  </a:rPr>
                  <a:t>,        </a:t>
                </a:r>
                <a14:m>
                  <m:oMath xmlns:m="http://schemas.openxmlformats.org/officeDocument/2006/math">
                    <m:r>
                      <a:rPr lang="en-HK" i="1">
                        <a:latin typeface="Cambria Math" panose="02040503050406030204" pitchFamily="18" charset="0"/>
                        <a:ea typeface="PMingLiU" panose="02020500000000000000" pitchFamily="18" charset="-120"/>
                        <a:cs typeface="Times New Roman" panose="02020603050405020304" pitchFamily="18" charset="0"/>
                      </a:rPr>
                      <m:t>𝜖</m:t>
                    </m:r>
                    <m:r>
                      <a:rPr lang="en-HK" i="1">
                        <a:latin typeface="Cambria Math" panose="02040503050406030204" pitchFamily="18" charset="0"/>
                        <a:ea typeface="PMingLiU" panose="02020500000000000000" pitchFamily="18" charset="-120"/>
                        <a:cs typeface="Times New Roman" panose="02020603050405020304" pitchFamily="18" charset="0"/>
                      </a:rPr>
                      <m:t>=</m:t>
                    </m:r>
                    <m:f>
                      <m:fPr>
                        <m:ctrlPr>
                          <a:rPr lang="en-HK" i="1">
                            <a:latin typeface="Cambria Math" panose="02040503050406030204" pitchFamily="18" charset="0"/>
                            <a:ea typeface="PMingLiU" panose="02020500000000000000" pitchFamily="18" charset="-120"/>
                            <a:cs typeface="Times New Roman" panose="02020603050405020304" pitchFamily="18" charset="0"/>
                          </a:rPr>
                        </m:ctrlPr>
                      </m:fPr>
                      <m:num>
                        <m:r>
                          <a:rPr lang="en-HK" b="0" i="1" smtClean="0">
                            <a:latin typeface="Cambria Math" panose="02040503050406030204" pitchFamily="18" charset="0"/>
                            <a:ea typeface="PMingLiU" panose="02020500000000000000" pitchFamily="18" charset="-120"/>
                            <a:cs typeface="Times New Roman" panose="02020603050405020304" pitchFamily="18" charset="0"/>
                          </a:rPr>
                          <m:t>𝑝</m:t>
                        </m:r>
                      </m:num>
                      <m:den>
                        <m:r>
                          <a:rPr lang="en-HK" i="1">
                            <a:latin typeface="Cambria Math" panose="02040503050406030204" pitchFamily="18" charset="0"/>
                            <a:ea typeface="PMingLiU" panose="02020500000000000000" pitchFamily="18" charset="-120"/>
                            <a:cs typeface="Times New Roman" panose="02020603050405020304" pitchFamily="18" charset="0"/>
                          </a:rPr>
                          <m:t>(</m:t>
                        </m:r>
                        <m:r>
                          <a:rPr lang="en-HK" i="1">
                            <a:latin typeface="Cambria Math" panose="02040503050406030204" pitchFamily="18" charset="0"/>
                            <a:ea typeface="PMingLiU" panose="02020500000000000000" pitchFamily="18" charset="-120"/>
                            <a:cs typeface="Times New Roman" panose="02020603050405020304" pitchFamily="18" charset="0"/>
                          </a:rPr>
                          <m:t>𝛾</m:t>
                        </m:r>
                        <m:r>
                          <a:rPr lang="en-HK" i="1">
                            <a:latin typeface="Cambria Math" panose="02040503050406030204" pitchFamily="18" charset="0"/>
                            <a:ea typeface="PMingLiU" panose="02020500000000000000" pitchFamily="18" charset="-120"/>
                            <a:cs typeface="Times New Roman" panose="02020603050405020304" pitchFamily="18" charset="0"/>
                          </a:rPr>
                          <m:t>−1)</m:t>
                        </m:r>
                        <m:r>
                          <a:rPr lang="en-HK" i="1">
                            <a:latin typeface="Cambria Math" panose="02040503050406030204" pitchFamily="18" charset="0"/>
                            <a:ea typeface="PMingLiU" panose="02020500000000000000" pitchFamily="18" charset="-120"/>
                            <a:cs typeface="Times New Roman" panose="02020603050405020304" pitchFamily="18" charset="0"/>
                          </a:rPr>
                          <m:t>𝜌</m:t>
                        </m:r>
                      </m:den>
                    </m:f>
                  </m:oMath>
                </a14:m>
                <a:endParaRPr lang="en-HK" dirty="0">
                  <a:latin typeface="Calibri" panose="020F0502020204030204" pitchFamily="34" charset="0"/>
                  <a:ea typeface="PMingLiU" panose="02020500000000000000" pitchFamily="18" charset="-12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xmlns:a14="http://schemas.microsoft.com/office/drawing/2010/main" xmlns="" id="{C2007E4B-136B-47AB-9A53-B34782E3C1E1}"/>
                  </a:ext>
                </a:extLst>
              </p:cNvPr>
              <p:cNvSpPr>
                <a:spLocks noRot="1" noChangeAspect="1" noMove="1" noResize="1" noEditPoints="1" noAdjustHandles="1" noChangeArrowheads="1" noChangeShapeType="1" noTextEdit="1"/>
              </p:cNvSpPr>
              <p:nvPr/>
            </p:nvSpPr>
            <p:spPr>
              <a:xfrm>
                <a:off x="4572000" y="1988840"/>
                <a:ext cx="4572000" cy="2121222"/>
              </a:xfrm>
              <a:prstGeom prst="rect">
                <a:avLst/>
              </a:prstGeom>
              <a:blipFill rotWithShape="1">
                <a:blip r:embed="rId3"/>
                <a:stretch>
                  <a:fillRect b="-862"/>
                </a:stretch>
              </a:blipFill>
            </p:spPr>
            <p:txBody>
              <a:bodyPr/>
              <a:lstStyle/>
              <a:p>
                <a:r>
                  <a:rPr lang="en-US">
                    <a:noFill/>
                  </a:rPr>
                  <a:t> </a:t>
                </a:r>
              </a:p>
            </p:txBody>
          </p:sp>
        </mc:Fallback>
      </mc:AlternateContent>
    </p:spTree>
    <p:extLst>
      <p:ext uri="{BB962C8B-B14F-4D97-AF65-F5344CB8AC3E}">
        <p14:creationId xmlns:p14="http://schemas.microsoft.com/office/powerpoint/2010/main" val="2191583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solution is obtained if the values of </a:t>
            </a:r>
            <a:r>
              <a:rPr lang="en-US" i="1" dirty="0"/>
              <a:t>φ</a:t>
            </a:r>
            <a:r>
              <a:rPr lang="en-US" i="1" baseline="-25000" dirty="0"/>
              <a:t>i j</a:t>
            </a:r>
            <a:r>
              <a:rPr lang="en-US" i="1" dirty="0"/>
              <a:t> </a:t>
            </a:r>
            <a:r>
              <a:rPr lang="en-US" dirty="0"/>
              <a:t>at all the lattice points satisfy the above equation and the boundary condition.</a:t>
            </a:r>
          </a:p>
          <a:p>
            <a:r>
              <a:rPr lang="en-US" dirty="0"/>
              <a:t>We first guess a solution that satisfies the boundary condition. </a:t>
            </a:r>
          </a:p>
          <a:p>
            <a:r>
              <a:rPr lang="en-US" dirty="0"/>
              <a:t>Then we can update or improve the guessed solution with</a:t>
            </a: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13" t="52291" r="49400" b="42084"/>
          <a:stretch/>
        </p:blipFill>
        <p:spPr bwMode="auto">
          <a:xfrm>
            <a:off x="3419872" y="4941168"/>
            <a:ext cx="4175622" cy="97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17736" y="5664990"/>
            <a:ext cx="8955781" cy="923330"/>
          </a:xfrm>
          <a:prstGeom prst="rect">
            <a:avLst/>
          </a:prstGeom>
        </p:spPr>
        <p:txBody>
          <a:bodyPr wrap="square">
            <a:spAutoFit/>
          </a:bodyPr>
          <a:lstStyle/>
          <a:p>
            <a:r>
              <a:rPr lang="en-US" dirty="0"/>
              <a:t>where </a:t>
            </a:r>
            <a:r>
              <a:rPr lang="en-US" i="1" dirty="0"/>
              <a:t>p </a:t>
            </a:r>
            <a:r>
              <a:rPr lang="en-US" dirty="0"/>
              <a:t>is an adjustable parameter close to 1. Here </a:t>
            </a:r>
            <a:r>
              <a:rPr lang="en-US" i="1" dirty="0"/>
              <a:t>φ</a:t>
            </a:r>
            <a:r>
              <a:rPr lang="en-US" baseline="30000" dirty="0"/>
              <a:t>(</a:t>
            </a:r>
            <a:r>
              <a:rPr lang="en-US" i="1" baseline="30000" dirty="0"/>
              <a:t>k</a:t>
            </a:r>
            <a:r>
              <a:rPr lang="en-US" baseline="30000" dirty="0"/>
              <a:t>)</a:t>
            </a:r>
            <a:r>
              <a:rPr lang="en-US" i="1" baseline="-25000" dirty="0" err="1"/>
              <a:t>i</a:t>
            </a:r>
            <a:r>
              <a:rPr lang="en-US" i="1" baseline="-25000" dirty="0"/>
              <a:t> j</a:t>
            </a:r>
            <a:r>
              <a:rPr lang="en-US" i="1" dirty="0"/>
              <a:t> </a:t>
            </a:r>
            <a:r>
              <a:rPr lang="en-US" dirty="0"/>
              <a:t>is the result of the</a:t>
            </a:r>
          </a:p>
          <a:p>
            <a:r>
              <a:rPr lang="en-US" i="1" dirty="0"/>
              <a:t>k</a:t>
            </a:r>
            <a:r>
              <a:rPr lang="en-US" dirty="0"/>
              <a:t>th iteration, and </a:t>
            </a:r>
            <a:r>
              <a:rPr lang="en-US" i="1" dirty="0"/>
              <a:t>φ</a:t>
            </a:r>
            <a:r>
              <a:rPr lang="en-US" i="1" baseline="-25000" dirty="0"/>
              <a:t>i j</a:t>
            </a:r>
            <a:r>
              <a:rPr lang="en-US" i="1" dirty="0"/>
              <a:t> </a:t>
            </a:r>
            <a:r>
              <a:rPr lang="en-US" dirty="0"/>
              <a:t>is obtained with </a:t>
            </a:r>
            <a:r>
              <a:rPr lang="en-US" i="1" dirty="0"/>
              <a:t>φ</a:t>
            </a:r>
            <a:r>
              <a:rPr lang="en-US" baseline="30000" dirty="0"/>
              <a:t>(</a:t>
            </a:r>
            <a:r>
              <a:rPr lang="en-US" i="1" baseline="30000" dirty="0"/>
              <a:t>k</a:t>
            </a:r>
            <a:r>
              <a:rPr lang="en-US" baseline="30000" dirty="0"/>
              <a:t>)</a:t>
            </a:r>
            <a:r>
              <a:rPr lang="en-US" i="1" baseline="-25000" dirty="0" err="1"/>
              <a:t>i</a:t>
            </a:r>
            <a:r>
              <a:rPr lang="en-US" i="1" baseline="-25000" dirty="0"/>
              <a:t> j</a:t>
            </a:r>
            <a:r>
              <a:rPr lang="en-US" i="1" dirty="0"/>
              <a:t> </a:t>
            </a:r>
            <a:r>
              <a:rPr lang="en-US" dirty="0"/>
              <a:t>used on the right-hand side of the equation on the last page.</a:t>
            </a:r>
          </a:p>
        </p:txBody>
      </p:sp>
    </p:spTree>
    <p:extLst>
      <p:ext uri="{BB962C8B-B14F-4D97-AF65-F5344CB8AC3E}">
        <p14:creationId xmlns:p14="http://schemas.microsoft.com/office/powerpoint/2010/main" val="1788641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83C1-DEB7-4DC2-8CB4-DD99FBBBB4BA}"/>
              </a:ext>
            </a:extLst>
          </p:cNvPr>
          <p:cNvSpPr>
            <a:spLocks noGrp="1"/>
          </p:cNvSpPr>
          <p:nvPr>
            <p:ph type="title"/>
          </p:nvPr>
        </p:nvSpPr>
        <p:spPr/>
        <p:txBody>
          <a:bodyPr/>
          <a:lstStyle/>
          <a:p>
            <a:r>
              <a:rPr lang="en-HK" dirty="0"/>
              <a:t>HW3 C</a:t>
            </a:r>
          </a:p>
        </p:txBody>
      </p:sp>
      <p:sp>
        <p:nvSpPr>
          <p:cNvPr id="3" name="Content Placeholder 2">
            <a:extLst>
              <a:ext uri="{FF2B5EF4-FFF2-40B4-BE49-F238E27FC236}">
                <a16:creationId xmlns:a16="http://schemas.microsoft.com/office/drawing/2014/main" id="{F05BF086-7356-42D8-BF4F-234C3C35E647}"/>
              </a:ext>
            </a:extLst>
          </p:cNvPr>
          <p:cNvSpPr>
            <a:spLocks noGrp="1"/>
          </p:cNvSpPr>
          <p:nvPr>
            <p:ph idx="1"/>
          </p:nvPr>
        </p:nvSpPr>
        <p:spPr/>
        <p:txBody>
          <a:bodyPr>
            <a:normAutofit fontScale="77500" lnSpcReduction="20000"/>
          </a:bodyPr>
          <a:lstStyle/>
          <a:p>
            <a:r>
              <a:rPr lang="en-HK" dirty="0"/>
              <a:t>Or 4) Three body simulation using gravitational force</a:t>
            </a:r>
            <a:br>
              <a:rPr lang="en-HK" dirty="0"/>
            </a:br>
            <a:r>
              <a:rPr lang="en-HK" dirty="0"/>
              <a:t/>
            </a:r>
            <a:br>
              <a:rPr lang="en-HK" dirty="0"/>
            </a:br>
            <a:r>
              <a:rPr lang="en-HK" dirty="0"/>
              <a:t>Write a code for three body simulation of gravitational force. Implement Euler method and one predictor-corrector algorithm on same initial condition. Calculate the individual kinetic energy, total kinetic energy and total potential energy.</a:t>
            </a:r>
          </a:p>
          <a:p>
            <a:r>
              <a:rPr lang="en-HK" dirty="0"/>
              <a:t>Submit the 1) source code, 2) output .</a:t>
            </a:r>
            <a:r>
              <a:rPr lang="en-HK" dirty="0" err="1"/>
              <a:t>xyz</a:t>
            </a:r>
            <a:r>
              <a:rPr lang="en-HK" dirty="0"/>
              <a:t> files of trajectory, 3) plots of the KE vs time and PE vs time in two different integration methods you chosen, 4) A small report to explain the difference in energy conservation between the two methods you used</a:t>
            </a:r>
          </a:p>
          <a:p>
            <a:pPr marL="0" indent="0">
              <a:buNone/>
            </a:pPr>
            <a:r>
              <a:rPr lang="en-HK" dirty="0"/>
              <a:t/>
            </a:r>
            <a:br>
              <a:rPr lang="en-HK" dirty="0"/>
            </a:br>
            <a:endParaRPr lang="en-HK" dirty="0"/>
          </a:p>
        </p:txBody>
      </p:sp>
    </p:spTree>
    <p:extLst>
      <p:ext uri="{BB962C8B-B14F-4D97-AF65-F5344CB8AC3E}">
        <p14:creationId xmlns:p14="http://schemas.microsoft.com/office/powerpoint/2010/main" val="2997676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The second part of the above equation can be viewed as the correction to the solution, because it is obtained through the differential equation. </a:t>
            </a:r>
          </a:p>
          <a:p>
            <a:r>
              <a:rPr lang="en-US" dirty="0"/>
              <a:t>The choice of </a:t>
            </a:r>
            <a:r>
              <a:rPr lang="en-US" i="1" dirty="0"/>
              <a:t>p </a:t>
            </a:r>
            <a:r>
              <a:rPr lang="en-US" dirty="0"/>
              <a:t>determines the speed of convergence. </a:t>
            </a:r>
          </a:p>
          <a:p>
            <a:pPr lvl="1"/>
            <a:r>
              <a:rPr lang="en-US" dirty="0"/>
              <a:t>If </a:t>
            </a:r>
            <a:r>
              <a:rPr lang="en-US" i="1" dirty="0"/>
              <a:t>p </a:t>
            </a:r>
            <a:r>
              <a:rPr lang="en-US" dirty="0"/>
              <a:t>is selected outside the allowed range by the specific geometry and discretization, </a:t>
            </a:r>
          </a:p>
          <a:p>
            <a:pPr lvl="1"/>
            <a:r>
              <a:rPr lang="en-US" dirty="0"/>
              <a:t>the algorithm will be unstable.</a:t>
            </a:r>
          </a:p>
        </p:txBody>
      </p:sp>
    </p:spTree>
    <p:extLst>
      <p:ext uri="{BB962C8B-B14F-4D97-AF65-F5344CB8AC3E}">
        <p14:creationId xmlns:p14="http://schemas.microsoft.com/office/powerpoint/2010/main" val="118879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optimized </a:t>
            </a:r>
            <a:r>
              <a:rPr lang="en-US" i="1" dirty="0"/>
              <a:t>p </a:t>
            </a:r>
            <a:r>
              <a:rPr lang="en-US" dirty="0"/>
              <a:t>is somewhere between 0 and 2. </a:t>
            </a:r>
          </a:p>
          <a:p>
            <a:r>
              <a:rPr lang="en-US" dirty="0"/>
              <a:t>In practice, we can find the optimized </a:t>
            </a:r>
            <a:r>
              <a:rPr lang="en-US" i="1" dirty="0"/>
              <a:t>p </a:t>
            </a:r>
            <a:r>
              <a:rPr lang="en-US" dirty="0"/>
              <a:t>easily by just running the program for a few iterations, say, ten, with different values of </a:t>
            </a:r>
            <a:r>
              <a:rPr lang="en-US" i="1" dirty="0"/>
              <a:t>p</a:t>
            </a:r>
            <a:r>
              <a:rPr lang="en-US" dirty="0"/>
              <a:t>. </a:t>
            </a:r>
          </a:p>
          <a:p>
            <a:r>
              <a:rPr lang="en-US" dirty="0"/>
              <a:t>The convergence can be analyzed easily with the result from iterations of each choice of </a:t>
            </a:r>
            <a:r>
              <a:rPr lang="en-US" i="1" dirty="0"/>
              <a:t>p</a:t>
            </a:r>
            <a:r>
              <a:rPr lang="en-US" dirty="0"/>
              <a:t>. </a:t>
            </a:r>
          </a:p>
          <a:p>
            <a:r>
              <a:rPr lang="en-US" dirty="0"/>
              <a:t>Mathematically, one can place an upper limit on </a:t>
            </a:r>
            <a:r>
              <a:rPr lang="en-US" i="1" dirty="0"/>
              <a:t>p </a:t>
            </a:r>
            <a:r>
              <a:rPr lang="en-US" dirty="0"/>
              <a:t>but in practice, this is not really necessary, because it is much easier to test the choice of </a:t>
            </a:r>
            <a:r>
              <a:rPr lang="en-US" i="1" dirty="0"/>
              <a:t>p </a:t>
            </a:r>
            <a:r>
              <a:rPr lang="en-US" dirty="0"/>
              <a:t>numerically.</a:t>
            </a:r>
          </a:p>
          <a:p>
            <a:endParaRPr lang="en-US" b="1" dirty="0"/>
          </a:p>
        </p:txBody>
      </p:sp>
    </p:spTree>
    <p:extLst>
      <p:ext uri="{BB962C8B-B14F-4D97-AF65-F5344CB8AC3E}">
        <p14:creationId xmlns:p14="http://schemas.microsoft.com/office/powerpoint/2010/main" val="592877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467544" y="1484784"/>
            <a:ext cx="8229600" cy="4525963"/>
          </a:xfrm>
        </p:spPr>
        <p:txBody>
          <a:bodyPr>
            <a:normAutofit fontScale="77500" lnSpcReduction="20000"/>
          </a:bodyPr>
          <a:lstStyle/>
          <a:p>
            <a:r>
              <a:rPr lang="en-US" dirty="0"/>
              <a:t>T</a:t>
            </a:r>
            <a:r>
              <a:rPr lang="en-US" dirty="0" smtClean="0"/>
              <a:t>ypical </a:t>
            </a:r>
            <a:r>
              <a:rPr lang="en-US" dirty="0"/>
              <a:t>initial-value </a:t>
            </a:r>
            <a:r>
              <a:rPr lang="en-US" dirty="0" smtClean="0"/>
              <a:t>problems:</a:t>
            </a:r>
          </a:p>
          <a:p>
            <a:pPr lvl="1"/>
            <a:r>
              <a:rPr lang="en-US" dirty="0"/>
              <a:t>time-dependent diffusion </a:t>
            </a:r>
            <a:r>
              <a:rPr lang="en-US" dirty="0" smtClean="0"/>
              <a:t>equation,</a:t>
            </a:r>
          </a:p>
          <a:p>
            <a:pPr lvl="1"/>
            <a:r>
              <a:rPr lang="en-US" dirty="0"/>
              <a:t>the time-dependent wave </a:t>
            </a:r>
            <a:r>
              <a:rPr lang="en-US" dirty="0" smtClean="0"/>
              <a:t>equation</a:t>
            </a:r>
          </a:p>
          <a:p>
            <a:r>
              <a:rPr lang="en-US" dirty="0" smtClean="0"/>
              <a:t>Some are non-linear:</a:t>
            </a:r>
          </a:p>
          <a:p>
            <a:pPr lvl="1"/>
            <a:r>
              <a:rPr lang="en-US" dirty="0"/>
              <a:t>the equation for a stretched elastic </a:t>
            </a:r>
            <a:r>
              <a:rPr lang="en-US" dirty="0" smtClean="0"/>
              <a:t>string</a:t>
            </a:r>
          </a:p>
          <a:p>
            <a:pPr lvl="1"/>
            <a:r>
              <a:rPr lang="en-US" dirty="0" smtClean="0"/>
              <a:t> the</a:t>
            </a:r>
            <a:r>
              <a:rPr lang="en-US" dirty="0"/>
              <a:t> </a:t>
            </a:r>
            <a:r>
              <a:rPr lang="en-US" dirty="0" err="1" smtClean="0"/>
              <a:t>Navier</a:t>
            </a:r>
            <a:r>
              <a:rPr lang="en-US" dirty="0" smtClean="0"/>
              <a:t>–Stokes </a:t>
            </a:r>
            <a:r>
              <a:rPr lang="en-US" dirty="0"/>
              <a:t>equation in fluid dynamics</a:t>
            </a:r>
            <a:r>
              <a:rPr lang="en-US" dirty="0" smtClean="0"/>
              <a:t>.</a:t>
            </a:r>
          </a:p>
          <a:p>
            <a:r>
              <a:rPr lang="en-US" dirty="0"/>
              <a:t>apply </a:t>
            </a:r>
            <a:r>
              <a:rPr lang="en-US" dirty="0" smtClean="0"/>
              <a:t>the Fourier </a:t>
            </a:r>
            <a:r>
              <a:rPr lang="en-US" dirty="0"/>
              <a:t>transform for the time variable of the equation to reduce it to a </a:t>
            </a:r>
            <a:r>
              <a:rPr lang="en-US" dirty="0" smtClean="0"/>
              <a:t>stationary equation</a:t>
            </a:r>
          </a:p>
          <a:p>
            <a:pPr lvl="1"/>
            <a:r>
              <a:rPr lang="en-US" dirty="0"/>
              <a:t>which can be solved by the relaxation </a:t>
            </a:r>
            <a:r>
              <a:rPr lang="en-US" dirty="0" smtClean="0"/>
              <a:t>method</a:t>
            </a:r>
          </a:p>
          <a:p>
            <a:r>
              <a:rPr lang="en-US" altLang="zh-CN" dirty="0" smtClean="0"/>
              <a:t>The </a:t>
            </a:r>
            <a:r>
              <a:rPr lang="en-US" dirty="0" smtClean="0"/>
              <a:t>time </a:t>
            </a:r>
            <a:r>
              <a:rPr lang="en-US" dirty="0"/>
              <a:t>dependence can be obtained </a:t>
            </a:r>
            <a:endParaRPr lang="en-US" dirty="0" smtClean="0"/>
          </a:p>
          <a:p>
            <a:pPr lvl="1"/>
            <a:r>
              <a:rPr lang="en-US" dirty="0" smtClean="0"/>
              <a:t>with </a:t>
            </a:r>
            <a:r>
              <a:rPr lang="en-US" dirty="0"/>
              <a:t>an inverse </a:t>
            </a:r>
            <a:r>
              <a:rPr lang="en-US" dirty="0" smtClean="0"/>
              <a:t>Fourier transform </a:t>
            </a:r>
          </a:p>
          <a:p>
            <a:pPr lvl="1"/>
            <a:r>
              <a:rPr lang="en-US" dirty="0" smtClean="0"/>
              <a:t>after </a:t>
            </a:r>
            <a:r>
              <a:rPr lang="en-US" dirty="0"/>
              <a:t>the solution of the corresponding stationary case is obtained.</a:t>
            </a:r>
          </a:p>
        </p:txBody>
      </p:sp>
      <p:sp>
        <p:nvSpPr>
          <p:cNvPr id="7" name="标题 6"/>
          <p:cNvSpPr>
            <a:spLocks noGrp="1"/>
          </p:cNvSpPr>
          <p:nvPr>
            <p:ph type="title"/>
          </p:nvPr>
        </p:nvSpPr>
        <p:spPr/>
        <p:txBody>
          <a:bodyPr/>
          <a:lstStyle/>
          <a:p>
            <a:r>
              <a:rPr lang="en-US" b="1" dirty="0"/>
              <a:t>Initial-value problems</a:t>
            </a:r>
            <a:endParaRPr lang="en-US" dirty="0"/>
          </a:p>
        </p:txBody>
      </p:sp>
    </p:spTree>
    <p:extLst>
      <p:ext uri="{BB962C8B-B14F-4D97-AF65-F5344CB8AC3E}">
        <p14:creationId xmlns:p14="http://schemas.microsoft.com/office/powerpoint/2010/main" val="214413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For equations with higher-order time </a:t>
            </a:r>
            <a:r>
              <a:rPr lang="en-US" dirty="0" smtClean="0"/>
              <a:t>derivatives</a:t>
            </a:r>
          </a:p>
          <a:p>
            <a:pPr lvl="1"/>
            <a:r>
              <a:rPr lang="en-US" dirty="0"/>
              <a:t>redefine </a:t>
            </a:r>
            <a:r>
              <a:rPr lang="en-US" dirty="0" smtClean="0"/>
              <a:t>the derivatives and convert </a:t>
            </a:r>
            <a:r>
              <a:rPr lang="en-US" dirty="0"/>
              <a:t>the equations to ones with </a:t>
            </a:r>
            <a:r>
              <a:rPr lang="en-US" dirty="0" smtClean="0"/>
              <a:t>only first-order </a:t>
            </a:r>
            <a:r>
              <a:rPr lang="en-US" dirty="0"/>
              <a:t>time </a:t>
            </a:r>
            <a:r>
              <a:rPr lang="en-US" dirty="0" smtClean="0"/>
              <a:t>derivatives.</a:t>
            </a:r>
          </a:p>
          <a:p>
            <a:r>
              <a:rPr lang="en-US" dirty="0"/>
              <a:t>For example, we can </a:t>
            </a:r>
            <a:r>
              <a:rPr lang="en-US" dirty="0" smtClean="0"/>
              <a:t>redefine the </a:t>
            </a:r>
            <a:r>
              <a:rPr lang="en-US" dirty="0"/>
              <a:t>first-order time derivative in the wave </a:t>
            </a:r>
            <a:r>
              <a:rPr lang="en-US" dirty="0" smtClean="0"/>
              <a:t>equation, </a:t>
            </a:r>
            <a:r>
              <a:rPr lang="en-US" dirty="0"/>
              <a:t>the </a:t>
            </a:r>
            <a:r>
              <a:rPr lang="en-US" dirty="0" smtClean="0"/>
              <a:t>velocity</a:t>
            </a:r>
            <a:r>
              <a:rPr lang="en-US" dirty="0"/>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473" t="37500" r="51391" b="56667"/>
          <a:stretch/>
        </p:blipFill>
        <p:spPr bwMode="auto">
          <a:xfrm>
            <a:off x="2771800" y="5229200"/>
            <a:ext cx="3312368" cy="118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158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Then we have two coupled first-order </a:t>
            </a:r>
            <a:r>
              <a:rPr lang="en-US" dirty="0" smtClean="0"/>
              <a:t>equations:</a:t>
            </a:r>
          </a:p>
          <a:p>
            <a:endParaRPr lang="en-US" dirty="0"/>
          </a:p>
          <a:p>
            <a:endParaRPr lang="en-US" dirty="0" smtClean="0"/>
          </a:p>
          <a:p>
            <a:endParaRPr lang="en-US" dirty="0"/>
          </a:p>
          <a:p>
            <a:endParaRPr lang="en-US" dirty="0" smtClean="0"/>
          </a:p>
          <a:p>
            <a:r>
              <a:rPr lang="en-US" dirty="0"/>
              <a:t>the above equation set now </a:t>
            </a:r>
            <a:r>
              <a:rPr lang="en-US" dirty="0" smtClean="0"/>
              <a:t>is similar </a:t>
            </a:r>
            <a:r>
              <a:rPr lang="en-US" dirty="0"/>
              <a:t>to </a:t>
            </a:r>
            <a:r>
              <a:rPr lang="en-US" dirty="0" smtClean="0"/>
              <a:t>a </a:t>
            </a:r>
            <a:r>
              <a:rPr lang="en-US" dirty="0"/>
              <a:t>first-order equation such as the diffusion </a:t>
            </a:r>
            <a:r>
              <a:rPr lang="en-US" dirty="0" smtClean="0"/>
              <a:t>equation</a:t>
            </a:r>
            <a:r>
              <a:rPr lang="en-US" dirty="0"/>
              <a:t>:</a:t>
            </a:r>
            <a:endParaRPr lang="en-US" dirty="0" smtClean="0"/>
          </a:p>
          <a:p>
            <a:pPr lvl="1"/>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964" t="46255" r="46391" b="43252"/>
          <a:stretch/>
        </p:blipFill>
        <p:spPr bwMode="auto">
          <a:xfrm>
            <a:off x="1865830" y="2060848"/>
            <a:ext cx="6035040" cy="213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460" t="65259" r="46895" b="29494"/>
          <a:stretch/>
        </p:blipFill>
        <p:spPr bwMode="auto">
          <a:xfrm>
            <a:off x="1619672" y="5421640"/>
            <a:ext cx="6035040" cy="106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7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22847</TotalTime>
  <Words>2116</Words>
  <Application>Microsoft Office PowerPoint</Application>
  <PresentationFormat>On-screen Show (4:3)</PresentationFormat>
  <Paragraphs>163</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PMingLiU</vt:lpstr>
      <vt:lpstr>宋体</vt:lpstr>
      <vt:lpstr>Arial</vt:lpstr>
      <vt:lpstr>Calibri</vt:lpstr>
      <vt:lpstr>Cambria Math</vt:lpstr>
      <vt:lpstr>Times New Roman</vt:lpstr>
      <vt:lpstr>Office 主题​​</vt:lpstr>
      <vt:lpstr>Computational Physics (Lecture 17) </vt:lpstr>
      <vt:lpstr>PowerPoint Presentation</vt:lpstr>
      <vt:lpstr>PowerPoint Presentation</vt:lpstr>
      <vt:lpstr>PowerPoint Presentation</vt:lpstr>
      <vt:lpstr>PowerPoint Presentation</vt:lpstr>
      <vt:lpstr>PowerPoint Presentation</vt:lpstr>
      <vt:lpstr>Initial-value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 few more examples</vt:lpstr>
      <vt:lpstr>Principles of Parallel computers and some Impacts on their programming models</vt:lpstr>
      <vt:lpstr>PowerPoint Presentation</vt:lpstr>
      <vt:lpstr>Overview of architecture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Flynn’s classification of computer architectures</vt:lpstr>
      <vt:lpstr>PowerPoint Presentation</vt:lpstr>
      <vt:lpstr>Massively parallel processor systems</vt:lpstr>
      <vt:lpstr>Message passing programming model</vt:lpstr>
      <vt:lpstr>PowerPoint Presentation</vt:lpstr>
      <vt:lpstr>PowerPoint Presentation</vt:lpstr>
      <vt:lpstr>PowerPoint Presentation</vt:lpstr>
      <vt:lpstr>PowerPoint Presentation</vt:lpstr>
      <vt:lpstr>HW 3 (no need to do all questions)</vt:lpstr>
      <vt:lpstr>HW3 A</vt:lpstr>
      <vt:lpstr>HW 3 B</vt:lpstr>
      <vt:lpstr>HW3 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405</cp:revision>
  <dcterms:created xsi:type="dcterms:W3CDTF">2014-01-05T10:31:17Z</dcterms:created>
  <dcterms:modified xsi:type="dcterms:W3CDTF">2020-11-05T10:28:04Z</dcterms:modified>
</cp:coreProperties>
</file>